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1277" r:id="rId2"/>
    <p:sldId id="1198" r:id="rId3"/>
    <p:sldId id="1199" r:id="rId4"/>
    <p:sldId id="1265" r:id="rId5"/>
    <p:sldId id="1200" r:id="rId6"/>
    <p:sldId id="1271" r:id="rId7"/>
    <p:sldId id="1272" r:id="rId8"/>
    <p:sldId id="1229" r:id="rId9"/>
    <p:sldId id="1266" r:id="rId10"/>
    <p:sldId id="1230" r:id="rId11"/>
    <p:sldId id="1231" r:id="rId12"/>
    <p:sldId id="1243" r:id="rId13"/>
    <p:sldId id="1267" r:id="rId14"/>
    <p:sldId id="1201" r:id="rId15"/>
    <p:sldId id="1260" r:id="rId16"/>
    <p:sldId id="1268" r:id="rId17"/>
    <p:sldId id="1261" r:id="rId18"/>
    <p:sldId id="1262" r:id="rId19"/>
    <p:sldId id="1276" r:id="rId20"/>
    <p:sldId id="1269" r:id="rId21"/>
    <p:sldId id="1270" r:id="rId22"/>
    <p:sldId id="1273" r:id="rId23"/>
    <p:sldId id="1165"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guide id="3" orient="horz" pos="1152">
          <p15:clr>
            <a:srgbClr val="A4A3A4"/>
          </p15:clr>
        </p15:guide>
        <p15:guide id="4" orient="horz" pos="336">
          <p15:clr>
            <a:srgbClr val="A4A3A4"/>
          </p15:clr>
        </p15:guide>
        <p15:guide id="5" orient="horz" pos="912">
          <p15:clr>
            <a:srgbClr val="A4A3A4"/>
          </p15:clr>
        </p15:guide>
        <p15:guide id="6" orient="horz" pos="3984">
          <p15:clr>
            <a:srgbClr val="A4A3A4"/>
          </p15:clr>
        </p15:guide>
        <p15:guide id="7" pos="288">
          <p15:clr>
            <a:srgbClr val="A4A3A4"/>
          </p15:clr>
        </p15:guide>
        <p15:guide id="8" pos="3552" userDrawn="1">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 Mohanapriya" initials="DM"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EAE4"/>
    <a:srgbClr val="007FA3"/>
    <a:srgbClr val="99008C"/>
    <a:srgbClr val="001581"/>
    <a:srgbClr val="82007C"/>
    <a:srgbClr val="96008F"/>
    <a:srgbClr val="595375"/>
    <a:srgbClr val="6B638B"/>
    <a:srgbClr val="000000"/>
    <a:srgbClr val="FDB9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23" autoAdjust="0"/>
    <p:restoredTop sz="65690" autoAdjust="0"/>
  </p:normalViewPr>
  <p:slideViewPr>
    <p:cSldViewPr>
      <p:cViewPr>
        <p:scale>
          <a:sx n="100" d="100"/>
          <a:sy n="100" d="100"/>
        </p:scale>
        <p:origin x="-366" y="-210"/>
      </p:cViewPr>
      <p:guideLst>
        <p:guide orient="horz" pos="2160"/>
        <p:guide orient="horz" pos="864"/>
        <p:guide orient="horz" pos="336"/>
        <p:guide orient="horz" pos="576"/>
        <p:guide orient="horz" pos="3984"/>
        <p:guide pos="2880"/>
        <p:guide pos="288"/>
        <p:guide pos="3552"/>
        <p:guide pos="542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t>4/12/2019</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2.sv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t>4/12/2019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If this PowerPoint presentation contains mathematical equations, you may need to check that your computer has the following installed:</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1) Math Type Plugin</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2) Math Player (free versions available)</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3) NVDA Reader (free versions available)</a:t>
            </a:r>
          </a:p>
        </p:txBody>
      </p:sp>
      <p:sp>
        <p:nvSpPr>
          <p:cNvPr id="4" name="Slide Number Placeholder 3"/>
          <p:cNvSpPr>
            <a:spLocks noGrp="1"/>
          </p:cNvSpPr>
          <p:nvPr>
            <p:ph type="sldNum" sz="quarter" idx="10"/>
          </p:nvPr>
        </p:nvSpPr>
        <p:spPr/>
        <p:txBody>
          <a:bodyPr/>
          <a:lstStyle/>
          <a:p>
            <a:fld id="{A73D6722-9B4D-4E29-B226-C325925A8118}" type="slidenum">
              <a:rPr lang="en-US" smtClean="0"/>
              <a:pPr/>
              <a:t>1</a:t>
            </a:fld>
            <a:endParaRPr lang="en-US" dirty="0"/>
          </a:p>
        </p:txBody>
      </p:sp>
    </p:spTree>
    <p:extLst>
      <p:ext uri="{BB962C8B-B14F-4D97-AF65-F5344CB8AC3E}">
        <p14:creationId xmlns:p14="http://schemas.microsoft.com/office/powerpoint/2010/main" val="23339885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10</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11</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12</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13</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14</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15</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16</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17</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18</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19</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2</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20</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21</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22</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3</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4</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5</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6</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7</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8</a:t>
            </a:fld>
            <a:endParaRPr lang="en-US" dirty="0"/>
          </a:p>
        </p:txBody>
      </p:sp>
    </p:spTree>
    <p:extLst>
      <p:ext uri="{BB962C8B-B14F-4D97-AF65-F5344CB8AC3E}">
        <p14:creationId xmlns:p14="http://schemas.microsoft.com/office/powerpoint/2010/main" val="21249796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t>9</a:t>
            </a:fld>
            <a:endParaRPr lang="en-US" dirty="0"/>
          </a:p>
        </p:txBody>
      </p:sp>
    </p:spTree>
    <p:extLst>
      <p:ext uri="{BB962C8B-B14F-4D97-AF65-F5344CB8AC3E}">
        <p14:creationId xmlns:p14="http://schemas.microsoft.com/office/powerpoint/2010/main" val="21249796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4/12/2019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9" name="TextBox 8"/>
          <p:cNvSpPr txBox="1"/>
          <p:nvPr userDrawn="1"/>
        </p:nvSpPr>
        <p:spPr>
          <a:xfrm>
            <a:off x="1533525" y="6374626"/>
            <a:ext cx="7162800" cy="276999"/>
          </a:xfrm>
          <a:prstGeom prst="rect">
            <a:avLst/>
          </a:prstGeom>
          <a:noFill/>
        </p:spPr>
        <p:txBody>
          <a:bodyPr wrap="square" rtlCol="0">
            <a:spAutoFit/>
          </a:bodyPr>
          <a:lstStyle/>
          <a:p>
            <a:pPr algn="r">
              <a:buClrTx/>
              <a:defRPr/>
            </a:pPr>
            <a:r>
              <a:rPr lang="en-US" sz="1200" dirty="0" smtClean="0">
                <a:latin typeface="Verdana" panose="020B0604030504040204" pitchFamily="34" charset="0"/>
                <a:ea typeface="Verdana" panose="020B0604030504040204" pitchFamily="34" charset="0"/>
                <a:cs typeface="Verdana" panose="020B0604030504040204" pitchFamily="34" charset="0"/>
              </a:rPr>
              <a:t>Copyright © 2019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pic>
        <p:nvPicPr>
          <p:cNvPr id="11" name="Picture 10"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3" name="TextBox 12"/>
          <p:cNvSpPr txBox="1"/>
          <p:nvPr userDrawn="1"/>
        </p:nvSpPr>
        <p:spPr>
          <a:xfrm>
            <a:off x="8015565" y="6548050"/>
            <a:ext cx="372218" cy="276999"/>
          </a:xfrm>
          <a:prstGeom prst="rect">
            <a:avLst/>
          </a:prstGeom>
          <a:noFill/>
        </p:spPr>
        <p:txBody>
          <a:bodyPr wrap="none">
            <a:spAutoFit/>
          </a:bodyPr>
          <a:lstStyle>
            <a:lvl1pPr>
              <a:defRPr>
                <a:solidFill>
                  <a:schemeClr val="tx1"/>
                </a:solidFill>
                <a:latin typeface="Calibri" charset="0"/>
                <a:ea typeface="ＭＳ Ｐゴシック" charset="0"/>
                <a:cs typeface="Arial" charset="0"/>
              </a:defRPr>
            </a:lvl1pPr>
            <a:lvl2pPr marL="742950" indent="-285750">
              <a:defRPr>
                <a:solidFill>
                  <a:schemeClr val="tx1"/>
                </a:solidFill>
                <a:latin typeface="Calibri" charset="0"/>
                <a:ea typeface="Arial" charset="0"/>
                <a:cs typeface="Arial" charset="0"/>
              </a:defRPr>
            </a:lvl2pPr>
            <a:lvl3pPr marL="1143000" indent="-228600">
              <a:defRPr>
                <a:solidFill>
                  <a:schemeClr val="tx1"/>
                </a:solidFill>
                <a:latin typeface="Calibri" charset="0"/>
                <a:ea typeface="Arial" charset="0"/>
                <a:cs typeface="Arial" charset="0"/>
              </a:defRPr>
            </a:lvl3pPr>
            <a:lvl4pPr marL="1600200" indent="-228600">
              <a:defRPr>
                <a:solidFill>
                  <a:schemeClr val="tx1"/>
                </a:solidFill>
                <a:latin typeface="Calibri" charset="0"/>
                <a:ea typeface="Arial" charset="0"/>
                <a:cs typeface="Arial" charset="0"/>
              </a:defRPr>
            </a:lvl4pPr>
            <a:lvl5pPr marL="2057400" indent="-228600">
              <a:defRPr>
                <a:solidFill>
                  <a:schemeClr val="tx1"/>
                </a:solidFill>
                <a:latin typeface="Calibri" charset="0"/>
                <a:ea typeface="Arial" charset="0"/>
                <a:cs typeface="Arial" charset="0"/>
              </a:defRPr>
            </a:lvl5pPr>
            <a:lvl6pPr marL="2514600" indent="-228600" fontAlgn="base">
              <a:spcBef>
                <a:spcPct val="0"/>
              </a:spcBef>
              <a:spcAft>
                <a:spcPct val="0"/>
              </a:spcAft>
              <a:defRPr>
                <a:solidFill>
                  <a:schemeClr val="tx1"/>
                </a:solidFill>
                <a:latin typeface="Calibri" charset="0"/>
                <a:ea typeface="Arial" charset="0"/>
                <a:cs typeface="Arial" charset="0"/>
              </a:defRPr>
            </a:lvl6pPr>
            <a:lvl7pPr marL="2971800" indent="-228600" fontAlgn="base">
              <a:spcBef>
                <a:spcPct val="0"/>
              </a:spcBef>
              <a:spcAft>
                <a:spcPct val="0"/>
              </a:spcAft>
              <a:defRPr>
                <a:solidFill>
                  <a:schemeClr val="tx1"/>
                </a:solidFill>
                <a:latin typeface="Calibri" charset="0"/>
                <a:ea typeface="Arial" charset="0"/>
                <a:cs typeface="Arial" charset="0"/>
              </a:defRPr>
            </a:lvl7pPr>
            <a:lvl8pPr marL="3429000" indent="-228600" fontAlgn="base">
              <a:spcBef>
                <a:spcPct val="0"/>
              </a:spcBef>
              <a:spcAft>
                <a:spcPct val="0"/>
              </a:spcAft>
              <a:defRPr>
                <a:solidFill>
                  <a:schemeClr val="tx1"/>
                </a:solidFill>
                <a:latin typeface="Calibri" charset="0"/>
                <a:ea typeface="Arial" charset="0"/>
                <a:cs typeface="Arial" charset="0"/>
              </a:defRPr>
            </a:lvl8pPr>
            <a:lvl9pPr marL="3886200" indent="-228600" fontAlgn="base">
              <a:spcBef>
                <a:spcPct val="0"/>
              </a:spcBef>
              <a:spcAft>
                <a:spcPct val="0"/>
              </a:spcAft>
              <a:defRPr>
                <a:solidFill>
                  <a:schemeClr val="tx1"/>
                </a:solidFill>
                <a:latin typeface="Calibri" charset="0"/>
                <a:ea typeface="Arial" charset="0"/>
                <a:cs typeface="Arial" charset="0"/>
              </a:defRPr>
            </a:lvl9pPr>
          </a:lstStyle>
          <a:p>
            <a:fld id="{02DAD016-8EBF-CF47-ACE8-593B4CD31605}" type="slidenum">
              <a:rPr lang="en-US" sz="1200" smtClean="0">
                <a:solidFill>
                  <a:srgbClr val="A6A6A6"/>
                </a:solidFill>
                <a:latin typeface="Arial" charset="0"/>
              </a:rPr>
              <a:pPr/>
              <a:t>‹#›</a:t>
            </a:fld>
            <a:endParaRPr lang="en-US" sz="1200" dirty="0">
              <a:solidFill>
                <a:srgbClr val="A6A6A6"/>
              </a:solidFill>
              <a:latin typeface="Arial" charset="0"/>
            </a:endParaRPr>
          </a:p>
        </p:txBody>
      </p:sp>
    </p:spTree>
    <p:extLst>
      <p:ext uri="{BB962C8B-B14F-4D97-AF65-F5344CB8AC3E}">
        <p14:creationId xmlns:p14="http://schemas.microsoft.com/office/powerpoint/2010/main" val="8879806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4/12/2019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9" name="Content Placeholder 2"/>
          <p:cNvSpPr>
            <a:spLocks noGrp="1"/>
          </p:cNvSpPr>
          <p:nvPr>
            <p:ph idx="14"/>
          </p:nvPr>
        </p:nvSpPr>
        <p:spPr>
          <a:xfrm>
            <a:off x="609600" y="41148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837902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16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4/12/2019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7547041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Click to edit Master title style</a:t>
            </a:r>
            <a:endParaRPr lang="en-US" dirty="0"/>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t>4/12/2019</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18551265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7" name="TextBox 6"/>
          <p:cNvSpPr txBox="1"/>
          <p:nvPr userDrawn="1"/>
        </p:nvSpPr>
        <p:spPr>
          <a:xfrm>
            <a:off x="1533525" y="6374626"/>
            <a:ext cx="7162800" cy="276999"/>
          </a:xfrm>
          <a:prstGeom prst="rect">
            <a:avLst/>
          </a:prstGeom>
          <a:noFill/>
        </p:spPr>
        <p:txBody>
          <a:bodyPr wrap="square" rtlCol="0">
            <a:spAutoFit/>
          </a:bodyPr>
          <a:lstStyle/>
          <a:p>
            <a:pPr algn="r">
              <a:buClrTx/>
              <a:defRPr/>
            </a:pPr>
            <a:r>
              <a:rPr lang="en-US" sz="1200" dirty="0" smtClean="0">
                <a:latin typeface="Verdana" panose="020B0604030504040204" pitchFamily="34" charset="0"/>
                <a:ea typeface="Verdana" panose="020B0604030504040204" pitchFamily="34" charset="0"/>
                <a:cs typeface="Verdana" panose="020B0604030504040204" pitchFamily="34" charset="0"/>
              </a:rPr>
              <a:t>Copyright © 2019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pic>
        <p:nvPicPr>
          <p:cNvPr id="11" name="Picture 10"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9" name="TextBox 8"/>
          <p:cNvSpPr txBox="1"/>
          <p:nvPr userDrawn="1"/>
        </p:nvSpPr>
        <p:spPr>
          <a:xfrm>
            <a:off x="8015565" y="6548050"/>
            <a:ext cx="372218" cy="276999"/>
          </a:xfrm>
          <a:prstGeom prst="rect">
            <a:avLst/>
          </a:prstGeom>
          <a:noFill/>
        </p:spPr>
        <p:txBody>
          <a:bodyPr wrap="none">
            <a:spAutoFit/>
          </a:bodyPr>
          <a:lstStyle>
            <a:lvl1pPr>
              <a:defRPr>
                <a:solidFill>
                  <a:schemeClr val="tx1"/>
                </a:solidFill>
                <a:latin typeface="Calibri" charset="0"/>
                <a:ea typeface="ＭＳ Ｐゴシック" charset="0"/>
                <a:cs typeface="Arial" charset="0"/>
              </a:defRPr>
            </a:lvl1pPr>
            <a:lvl2pPr marL="742950" indent="-285750">
              <a:defRPr>
                <a:solidFill>
                  <a:schemeClr val="tx1"/>
                </a:solidFill>
                <a:latin typeface="Calibri" charset="0"/>
                <a:ea typeface="Arial" charset="0"/>
                <a:cs typeface="Arial" charset="0"/>
              </a:defRPr>
            </a:lvl2pPr>
            <a:lvl3pPr marL="1143000" indent="-228600">
              <a:defRPr>
                <a:solidFill>
                  <a:schemeClr val="tx1"/>
                </a:solidFill>
                <a:latin typeface="Calibri" charset="0"/>
                <a:ea typeface="Arial" charset="0"/>
                <a:cs typeface="Arial" charset="0"/>
              </a:defRPr>
            </a:lvl3pPr>
            <a:lvl4pPr marL="1600200" indent="-228600">
              <a:defRPr>
                <a:solidFill>
                  <a:schemeClr val="tx1"/>
                </a:solidFill>
                <a:latin typeface="Calibri" charset="0"/>
                <a:ea typeface="Arial" charset="0"/>
                <a:cs typeface="Arial" charset="0"/>
              </a:defRPr>
            </a:lvl4pPr>
            <a:lvl5pPr marL="2057400" indent="-228600">
              <a:defRPr>
                <a:solidFill>
                  <a:schemeClr val="tx1"/>
                </a:solidFill>
                <a:latin typeface="Calibri" charset="0"/>
                <a:ea typeface="Arial" charset="0"/>
                <a:cs typeface="Arial" charset="0"/>
              </a:defRPr>
            </a:lvl5pPr>
            <a:lvl6pPr marL="2514600" indent="-228600" fontAlgn="base">
              <a:spcBef>
                <a:spcPct val="0"/>
              </a:spcBef>
              <a:spcAft>
                <a:spcPct val="0"/>
              </a:spcAft>
              <a:defRPr>
                <a:solidFill>
                  <a:schemeClr val="tx1"/>
                </a:solidFill>
                <a:latin typeface="Calibri" charset="0"/>
                <a:ea typeface="Arial" charset="0"/>
                <a:cs typeface="Arial" charset="0"/>
              </a:defRPr>
            </a:lvl6pPr>
            <a:lvl7pPr marL="2971800" indent="-228600" fontAlgn="base">
              <a:spcBef>
                <a:spcPct val="0"/>
              </a:spcBef>
              <a:spcAft>
                <a:spcPct val="0"/>
              </a:spcAft>
              <a:defRPr>
                <a:solidFill>
                  <a:schemeClr val="tx1"/>
                </a:solidFill>
                <a:latin typeface="Calibri" charset="0"/>
                <a:ea typeface="Arial" charset="0"/>
                <a:cs typeface="Arial" charset="0"/>
              </a:defRPr>
            </a:lvl7pPr>
            <a:lvl8pPr marL="3429000" indent="-228600" fontAlgn="base">
              <a:spcBef>
                <a:spcPct val="0"/>
              </a:spcBef>
              <a:spcAft>
                <a:spcPct val="0"/>
              </a:spcAft>
              <a:defRPr>
                <a:solidFill>
                  <a:schemeClr val="tx1"/>
                </a:solidFill>
                <a:latin typeface="Calibri" charset="0"/>
                <a:ea typeface="Arial" charset="0"/>
                <a:cs typeface="Arial" charset="0"/>
              </a:defRPr>
            </a:lvl8pPr>
            <a:lvl9pPr marL="3886200" indent="-228600" fontAlgn="base">
              <a:spcBef>
                <a:spcPct val="0"/>
              </a:spcBef>
              <a:spcAft>
                <a:spcPct val="0"/>
              </a:spcAft>
              <a:defRPr>
                <a:solidFill>
                  <a:schemeClr val="tx1"/>
                </a:solidFill>
                <a:latin typeface="Calibri" charset="0"/>
                <a:ea typeface="Arial" charset="0"/>
                <a:cs typeface="Arial" charset="0"/>
              </a:defRPr>
            </a:lvl9pPr>
          </a:lstStyle>
          <a:p>
            <a:fld id="{02DAD016-8EBF-CF47-ACE8-593B4CD31605}" type="slidenum">
              <a:rPr lang="en-US" sz="1200" smtClean="0">
                <a:solidFill>
                  <a:srgbClr val="A6A6A6"/>
                </a:solidFill>
                <a:latin typeface="Arial" charset="0"/>
              </a:rPr>
              <a:pPr/>
              <a:t>‹#›</a:t>
            </a:fld>
            <a:endParaRPr lang="en-US" sz="1200" dirty="0">
              <a:solidFill>
                <a:srgbClr val="A6A6A6"/>
              </a:solidFill>
              <a:latin typeface="Arial" charset="0"/>
            </a:endParaRPr>
          </a:p>
        </p:txBody>
      </p:sp>
    </p:spTree>
    <p:extLst>
      <p:ext uri="{BB962C8B-B14F-4D97-AF65-F5344CB8AC3E}">
        <p14:creationId xmlns:p14="http://schemas.microsoft.com/office/powerpoint/2010/main" val="37111366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smtClean="0"/>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smtClean="0"/>
              <a:t>Add edition here</a:t>
            </a:r>
            <a:endParaRPr lang="en-US" dirty="0"/>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smtClean="0"/>
              <a:t>Chapter ##</a:t>
            </a:r>
            <a:endParaRPr lang="en-US" dirty="0"/>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smtClean="0"/>
              <a:t>Chapter title</a:t>
            </a:r>
            <a:endParaRPr lang="en-US" dirty="0"/>
          </a:p>
        </p:txBody>
      </p:sp>
      <p:sp>
        <p:nvSpPr>
          <p:cNvPr id="3" name="Text Placeholder 2"/>
          <p:cNvSpPr>
            <a:spLocks noGrp="1"/>
          </p:cNvSpPr>
          <p:nvPr>
            <p:ph type="body" sz="quarter" idx="16"/>
          </p:nvPr>
        </p:nvSpPr>
        <p:spPr>
          <a:xfrm>
            <a:off x="2362200" y="4038600"/>
            <a:ext cx="6400800" cy="2590801"/>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8" name="TextBox 7"/>
          <p:cNvSpPr txBox="1"/>
          <p:nvPr userDrawn="1"/>
        </p:nvSpPr>
        <p:spPr>
          <a:xfrm>
            <a:off x="8015565" y="6548050"/>
            <a:ext cx="372218" cy="276999"/>
          </a:xfrm>
          <a:prstGeom prst="rect">
            <a:avLst/>
          </a:prstGeom>
          <a:noFill/>
        </p:spPr>
        <p:txBody>
          <a:bodyPr wrap="none">
            <a:spAutoFit/>
          </a:bodyPr>
          <a:lstStyle>
            <a:lvl1pPr>
              <a:defRPr>
                <a:solidFill>
                  <a:schemeClr val="tx1"/>
                </a:solidFill>
                <a:latin typeface="Calibri" charset="0"/>
                <a:ea typeface="ＭＳ Ｐゴシック" charset="0"/>
                <a:cs typeface="Arial" charset="0"/>
              </a:defRPr>
            </a:lvl1pPr>
            <a:lvl2pPr marL="742950" indent="-285750">
              <a:defRPr>
                <a:solidFill>
                  <a:schemeClr val="tx1"/>
                </a:solidFill>
                <a:latin typeface="Calibri" charset="0"/>
                <a:ea typeface="Arial" charset="0"/>
                <a:cs typeface="Arial" charset="0"/>
              </a:defRPr>
            </a:lvl2pPr>
            <a:lvl3pPr marL="1143000" indent="-228600">
              <a:defRPr>
                <a:solidFill>
                  <a:schemeClr val="tx1"/>
                </a:solidFill>
                <a:latin typeface="Calibri" charset="0"/>
                <a:ea typeface="Arial" charset="0"/>
                <a:cs typeface="Arial" charset="0"/>
              </a:defRPr>
            </a:lvl3pPr>
            <a:lvl4pPr marL="1600200" indent="-228600">
              <a:defRPr>
                <a:solidFill>
                  <a:schemeClr val="tx1"/>
                </a:solidFill>
                <a:latin typeface="Calibri" charset="0"/>
                <a:ea typeface="Arial" charset="0"/>
                <a:cs typeface="Arial" charset="0"/>
              </a:defRPr>
            </a:lvl4pPr>
            <a:lvl5pPr marL="2057400" indent="-228600">
              <a:defRPr>
                <a:solidFill>
                  <a:schemeClr val="tx1"/>
                </a:solidFill>
                <a:latin typeface="Calibri" charset="0"/>
                <a:ea typeface="Arial" charset="0"/>
                <a:cs typeface="Arial" charset="0"/>
              </a:defRPr>
            </a:lvl5pPr>
            <a:lvl6pPr marL="2514600" indent="-228600" fontAlgn="base">
              <a:spcBef>
                <a:spcPct val="0"/>
              </a:spcBef>
              <a:spcAft>
                <a:spcPct val="0"/>
              </a:spcAft>
              <a:defRPr>
                <a:solidFill>
                  <a:schemeClr val="tx1"/>
                </a:solidFill>
                <a:latin typeface="Calibri" charset="0"/>
                <a:ea typeface="Arial" charset="0"/>
                <a:cs typeface="Arial" charset="0"/>
              </a:defRPr>
            </a:lvl6pPr>
            <a:lvl7pPr marL="2971800" indent="-228600" fontAlgn="base">
              <a:spcBef>
                <a:spcPct val="0"/>
              </a:spcBef>
              <a:spcAft>
                <a:spcPct val="0"/>
              </a:spcAft>
              <a:defRPr>
                <a:solidFill>
                  <a:schemeClr val="tx1"/>
                </a:solidFill>
                <a:latin typeface="Calibri" charset="0"/>
                <a:ea typeface="Arial" charset="0"/>
                <a:cs typeface="Arial" charset="0"/>
              </a:defRPr>
            </a:lvl7pPr>
            <a:lvl8pPr marL="3429000" indent="-228600" fontAlgn="base">
              <a:spcBef>
                <a:spcPct val="0"/>
              </a:spcBef>
              <a:spcAft>
                <a:spcPct val="0"/>
              </a:spcAft>
              <a:defRPr>
                <a:solidFill>
                  <a:schemeClr val="tx1"/>
                </a:solidFill>
                <a:latin typeface="Calibri" charset="0"/>
                <a:ea typeface="Arial" charset="0"/>
                <a:cs typeface="Arial" charset="0"/>
              </a:defRPr>
            </a:lvl8pPr>
            <a:lvl9pPr marL="3886200" indent="-228600" fontAlgn="base">
              <a:spcBef>
                <a:spcPct val="0"/>
              </a:spcBef>
              <a:spcAft>
                <a:spcPct val="0"/>
              </a:spcAft>
              <a:defRPr>
                <a:solidFill>
                  <a:schemeClr val="tx1"/>
                </a:solidFill>
                <a:latin typeface="Calibri" charset="0"/>
                <a:ea typeface="Arial" charset="0"/>
                <a:cs typeface="Arial" charset="0"/>
              </a:defRPr>
            </a:lvl9pPr>
          </a:lstStyle>
          <a:p>
            <a:fld id="{02DAD016-8EBF-CF47-ACE8-593B4CD31605}" type="slidenum">
              <a:rPr lang="en-US" sz="1200" smtClean="0">
                <a:solidFill>
                  <a:srgbClr val="A6A6A6"/>
                </a:solidFill>
                <a:latin typeface="Arial" charset="0"/>
              </a:rPr>
              <a:pPr/>
              <a:t>‹#›</a:t>
            </a:fld>
            <a:endParaRPr lang="en-US" sz="1200" dirty="0">
              <a:solidFill>
                <a:srgbClr val="A6A6A6"/>
              </a:solidFill>
              <a:latin typeface="Arial" charset="0"/>
            </a:endParaRPr>
          </a:p>
        </p:txBody>
      </p:sp>
    </p:spTree>
    <p:extLst>
      <p:ext uri="{BB962C8B-B14F-4D97-AF65-F5344CB8AC3E}">
        <p14:creationId xmlns:p14="http://schemas.microsoft.com/office/powerpoint/2010/main" val="11658304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smtClean="0"/>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smtClean="0"/>
              <a:t>Add edition here</a:t>
            </a:r>
            <a:endParaRPr lang="en-US" dirty="0"/>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smtClean="0"/>
              <a:t>Chapter ##</a:t>
            </a:r>
            <a:endParaRPr lang="en-US" dirty="0"/>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smtClean="0"/>
              <a:t>Chapter title</a:t>
            </a:r>
            <a:endParaRPr lang="en-US" dirty="0"/>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4/12/2019</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3" name="Picture 12"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2" name="TextBox 11"/>
          <p:cNvSpPr txBox="1"/>
          <p:nvPr userDrawn="1"/>
        </p:nvSpPr>
        <p:spPr>
          <a:xfrm>
            <a:off x="8015565" y="6548050"/>
            <a:ext cx="372218" cy="276999"/>
          </a:xfrm>
          <a:prstGeom prst="rect">
            <a:avLst/>
          </a:prstGeom>
          <a:noFill/>
        </p:spPr>
        <p:txBody>
          <a:bodyPr wrap="none">
            <a:spAutoFit/>
          </a:bodyPr>
          <a:lstStyle>
            <a:lvl1pPr>
              <a:defRPr>
                <a:solidFill>
                  <a:schemeClr val="tx1"/>
                </a:solidFill>
                <a:latin typeface="Calibri" charset="0"/>
                <a:ea typeface="ＭＳ Ｐゴシック" charset="0"/>
                <a:cs typeface="Arial" charset="0"/>
              </a:defRPr>
            </a:lvl1pPr>
            <a:lvl2pPr marL="742950" indent="-285750">
              <a:defRPr>
                <a:solidFill>
                  <a:schemeClr val="tx1"/>
                </a:solidFill>
                <a:latin typeface="Calibri" charset="0"/>
                <a:ea typeface="Arial" charset="0"/>
                <a:cs typeface="Arial" charset="0"/>
              </a:defRPr>
            </a:lvl2pPr>
            <a:lvl3pPr marL="1143000" indent="-228600">
              <a:defRPr>
                <a:solidFill>
                  <a:schemeClr val="tx1"/>
                </a:solidFill>
                <a:latin typeface="Calibri" charset="0"/>
                <a:ea typeface="Arial" charset="0"/>
                <a:cs typeface="Arial" charset="0"/>
              </a:defRPr>
            </a:lvl3pPr>
            <a:lvl4pPr marL="1600200" indent="-228600">
              <a:defRPr>
                <a:solidFill>
                  <a:schemeClr val="tx1"/>
                </a:solidFill>
                <a:latin typeface="Calibri" charset="0"/>
                <a:ea typeface="Arial" charset="0"/>
                <a:cs typeface="Arial" charset="0"/>
              </a:defRPr>
            </a:lvl4pPr>
            <a:lvl5pPr marL="2057400" indent="-228600">
              <a:defRPr>
                <a:solidFill>
                  <a:schemeClr val="tx1"/>
                </a:solidFill>
                <a:latin typeface="Calibri" charset="0"/>
                <a:ea typeface="Arial" charset="0"/>
                <a:cs typeface="Arial" charset="0"/>
              </a:defRPr>
            </a:lvl5pPr>
            <a:lvl6pPr marL="2514600" indent="-228600" fontAlgn="base">
              <a:spcBef>
                <a:spcPct val="0"/>
              </a:spcBef>
              <a:spcAft>
                <a:spcPct val="0"/>
              </a:spcAft>
              <a:defRPr>
                <a:solidFill>
                  <a:schemeClr val="tx1"/>
                </a:solidFill>
                <a:latin typeface="Calibri" charset="0"/>
                <a:ea typeface="Arial" charset="0"/>
                <a:cs typeface="Arial" charset="0"/>
              </a:defRPr>
            </a:lvl6pPr>
            <a:lvl7pPr marL="2971800" indent="-228600" fontAlgn="base">
              <a:spcBef>
                <a:spcPct val="0"/>
              </a:spcBef>
              <a:spcAft>
                <a:spcPct val="0"/>
              </a:spcAft>
              <a:defRPr>
                <a:solidFill>
                  <a:schemeClr val="tx1"/>
                </a:solidFill>
                <a:latin typeface="Calibri" charset="0"/>
                <a:ea typeface="Arial" charset="0"/>
                <a:cs typeface="Arial" charset="0"/>
              </a:defRPr>
            </a:lvl7pPr>
            <a:lvl8pPr marL="3429000" indent="-228600" fontAlgn="base">
              <a:spcBef>
                <a:spcPct val="0"/>
              </a:spcBef>
              <a:spcAft>
                <a:spcPct val="0"/>
              </a:spcAft>
              <a:defRPr>
                <a:solidFill>
                  <a:schemeClr val="tx1"/>
                </a:solidFill>
                <a:latin typeface="Calibri" charset="0"/>
                <a:ea typeface="Arial" charset="0"/>
                <a:cs typeface="Arial" charset="0"/>
              </a:defRPr>
            </a:lvl8pPr>
            <a:lvl9pPr marL="3886200" indent="-228600" fontAlgn="base">
              <a:spcBef>
                <a:spcPct val="0"/>
              </a:spcBef>
              <a:spcAft>
                <a:spcPct val="0"/>
              </a:spcAft>
              <a:defRPr>
                <a:solidFill>
                  <a:schemeClr val="tx1"/>
                </a:solidFill>
                <a:latin typeface="Calibri" charset="0"/>
                <a:ea typeface="Arial" charset="0"/>
                <a:cs typeface="Arial" charset="0"/>
              </a:defRPr>
            </a:lvl9pPr>
          </a:lstStyle>
          <a:p>
            <a:fld id="{02DAD016-8EBF-CF47-ACE8-593B4CD31605}" type="slidenum">
              <a:rPr lang="en-US" sz="1200" smtClean="0">
                <a:solidFill>
                  <a:srgbClr val="A6A6A6"/>
                </a:solidFill>
                <a:latin typeface="Arial" charset="0"/>
              </a:rPr>
              <a:pPr/>
              <a:t>‹#›</a:t>
            </a:fld>
            <a:endParaRPr lang="en-US" sz="1200" dirty="0">
              <a:solidFill>
                <a:srgbClr val="A6A6A6"/>
              </a:solidFill>
              <a:latin typeface="Arial" charset="0"/>
            </a:endParaRPr>
          </a:p>
        </p:txBody>
      </p:sp>
    </p:spTree>
    <p:extLst>
      <p:ext uri="{BB962C8B-B14F-4D97-AF65-F5344CB8AC3E}">
        <p14:creationId xmlns:p14="http://schemas.microsoft.com/office/powerpoint/2010/main" val="29810628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smtClean="0"/>
              <a:t>Click to edit Master title style</a:t>
            </a:r>
            <a:endParaRPr lang="en-US" dirty="0"/>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smtClean="0"/>
              <a:t>Click to add Learning Objective(s)</a:t>
            </a:r>
            <a:endParaRPr lang="en-US" dirty="0"/>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a:t>
            </a:r>
          </a:p>
          <a:p>
            <a:pPr lvl="6"/>
            <a:r>
              <a:rPr lang="en-US" dirty="0" smtClean="0"/>
              <a:t>Seventh</a:t>
            </a:r>
          </a:p>
          <a:p>
            <a:pPr lvl="7"/>
            <a:r>
              <a:rPr lang="en-US" dirty="0" smtClean="0"/>
              <a:t>Eighth</a:t>
            </a:r>
          </a:p>
          <a:p>
            <a:pPr lvl="8"/>
            <a:r>
              <a:rPr lang="en-US" dirty="0" smtClean="0"/>
              <a:t>Ninth</a:t>
            </a:r>
            <a:endParaRPr lang="en-US" dirty="0"/>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4/12/2019</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sz="3600">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a:t>
            </a:r>
          </a:p>
          <a:p>
            <a:pPr lvl="6"/>
            <a:r>
              <a:rPr lang="en-US" dirty="0" smtClean="0"/>
              <a:t>Seventh</a:t>
            </a:r>
          </a:p>
          <a:p>
            <a:pPr lvl="7"/>
            <a:r>
              <a:rPr lang="en-US" dirty="0" smtClean="0"/>
              <a:t>Eighth</a:t>
            </a:r>
          </a:p>
          <a:p>
            <a:pPr lvl="8"/>
            <a:r>
              <a:rPr lang="en-US" dirty="0" smtClean="0"/>
              <a:t>Ninth</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a:t>
            </a:r>
          </a:p>
          <a:p>
            <a:pPr lvl="6"/>
            <a:r>
              <a:rPr lang="en-US" dirty="0" smtClean="0"/>
              <a:t>Seventh</a:t>
            </a:r>
          </a:p>
          <a:p>
            <a:pPr lvl="7"/>
            <a:r>
              <a:rPr lang="en-US" dirty="0" smtClean="0"/>
              <a:t>Eighth</a:t>
            </a:r>
          </a:p>
          <a:p>
            <a:pPr lvl="8"/>
            <a:r>
              <a:rPr lang="en-US" dirty="0" smtClean="0"/>
              <a:t>Ninth</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4/12/2019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2752008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smtClean="0"/>
              <a:t>Click to add figure number and title</a:t>
            </a:r>
            <a:endParaRPr lang="en-US" dirty="0"/>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smtClean="0"/>
              <a:t>Click to add caption</a:t>
            </a:r>
            <a:endParaRPr lang="en-US" dirty="0"/>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Box 11"/>
          <p:cNvSpPr txBox="1"/>
          <p:nvPr userDrawn="1"/>
        </p:nvSpPr>
        <p:spPr>
          <a:xfrm>
            <a:off x="1533525" y="6374626"/>
            <a:ext cx="7162800" cy="276999"/>
          </a:xfrm>
          <a:prstGeom prst="rect">
            <a:avLst/>
          </a:prstGeom>
          <a:noFill/>
        </p:spPr>
        <p:txBody>
          <a:bodyPr wrap="square" rtlCol="0">
            <a:spAutoFit/>
          </a:bodyPr>
          <a:lstStyle/>
          <a:p>
            <a:pPr algn="r">
              <a:buClrTx/>
              <a:defRPr/>
            </a:pPr>
            <a:r>
              <a:rPr lang="en-US" sz="1200" dirty="0" smtClean="0">
                <a:latin typeface="Verdana" panose="020B0604030504040204" pitchFamily="34" charset="0"/>
                <a:ea typeface="Verdana" panose="020B0604030504040204" pitchFamily="34" charset="0"/>
                <a:cs typeface="Verdana" panose="020B0604030504040204" pitchFamily="34" charset="0"/>
              </a:rPr>
              <a:t>Copyright © 2019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pic>
        <p:nvPicPr>
          <p:cNvPr id="13" name="Picture 12"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9" name="TextBox 8"/>
          <p:cNvSpPr txBox="1"/>
          <p:nvPr userDrawn="1"/>
        </p:nvSpPr>
        <p:spPr>
          <a:xfrm>
            <a:off x="8015565" y="6548050"/>
            <a:ext cx="372218" cy="276999"/>
          </a:xfrm>
          <a:prstGeom prst="rect">
            <a:avLst/>
          </a:prstGeom>
          <a:noFill/>
        </p:spPr>
        <p:txBody>
          <a:bodyPr wrap="none">
            <a:spAutoFit/>
          </a:bodyPr>
          <a:lstStyle>
            <a:lvl1pPr>
              <a:defRPr>
                <a:solidFill>
                  <a:schemeClr val="tx1"/>
                </a:solidFill>
                <a:latin typeface="Calibri" charset="0"/>
                <a:ea typeface="ＭＳ Ｐゴシック" charset="0"/>
                <a:cs typeface="Arial" charset="0"/>
              </a:defRPr>
            </a:lvl1pPr>
            <a:lvl2pPr marL="742950" indent="-285750">
              <a:defRPr>
                <a:solidFill>
                  <a:schemeClr val="tx1"/>
                </a:solidFill>
                <a:latin typeface="Calibri" charset="0"/>
                <a:ea typeface="Arial" charset="0"/>
                <a:cs typeface="Arial" charset="0"/>
              </a:defRPr>
            </a:lvl2pPr>
            <a:lvl3pPr marL="1143000" indent="-228600">
              <a:defRPr>
                <a:solidFill>
                  <a:schemeClr val="tx1"/>
                </a:solidFill>
                <a:latin typeface="Calibri" charset="0"/>
                <a:ea typeface="Arial" charset="0"/>
                <a:cs typeface="Arial" charset="0"/>
              </a:defRPr>
            </a:lvl3pPr>
            <a:lvl4pPr marL="1600200" indent="-228600">
              <a:defRPr>
                <a:solidFill>
                  <a:schemeClr val="tx1"/>
                </a:solidFill>
                <a:latin typeface="Calibri" charset="0"/>
                <a:ea typeface="Arial" charset="0"/>
                <a:cs typeface="Arial" charset="0"/>
              </a:defRPr>
            </a:lvl4pPr>
            <a:lvl5pPr marL="2057400" indent="-228600">
              <a:defRPr>
                <a:solidFill>
                  <a:schemeClr val="tx1"/>
                </a:solidFill>
                <a:latin typeface="Calibri" charset="0"/>
                <a:ea typeface="Arial" charset="0"/>
                <a:cs typeface="Arial" charset="0"/>
              </a:defRPr>
            </a:lvl5pPr>
            <a:lvl6pPr marL="2514600" indent="-228600" fontAlgn="base">
              <a:spcBef>
                <a:spcPct val="0"/>
              </a:spcBef>
              <a:spcAft>
                <a:spcPct val="0"/>
              </a:spcAft>
              <a:defRPr>
                <a:solidFill>
                  <a:schemeClr val="tx1"/>
                </a:solidFill>
                <a:latin typeface="Calibri" charset="0"/>
                <a:ea typeface="Arial" charset="0"/>
                <a:cs typeface="Arial" charset="0"/>
              </a:defRPr>
            </a:lvl6pPr>
            <a:lvl7pPr marL="2971800" indent="-228600" fontAlgn="base">
              <a:spcBef>
                <a:spcPct val="0"/>
              </a:spcBef>
              <a:spcAft>
                <a:spcPct val="0"/>
              </a:spcAft>
              <a:defRPr>
                <a:solidFill>
                  <a:schemeClr val="tx1"/>
                </a:solidFill>
                <a:latin typeface="Calibri" charset="0"/>
                <a:ea typeface="Arial" charset="0"/>
                <a:cs typeface="Arial" charset="0"/>
              </a:defRPr>
            </a:lvl7pPr>
            <a:lvl8pPr marL="3429000" indent="-228600" fontAlgn="base">
              <a:spcBef>
                <a:spcPct val="0"/>
              </a:spcBef>
              <a:spcAft>
                <a:spcPct val="0"/>
              </a:spcAft>
              <a:defRPr>
                <a:solidFill>
                  <a:schemeClr val="tx1"/>
                </a:solidFill>
                <a:latin typeface="Calibri" charset="0"/>
                <a:ea typeface="Arial" charset="0"/>
                <a:cs typeface="Arial" charset="0"/>
              </a:defRPr>
            </a:lvl8pPr>
            <a:lvl9pPr marL="3886200" indent="-228600" fontAlgn="base">
              <a:spcBef>
                <a:spcPct val="0"/>
              </a:spcBef>
              <a:spcAft>
                <a:spcPct val="0"/>
              </a:spcAft>
              <a:defRPr>
                <a:solidFill>
                  <a:schemeClr val="tx1"/>
                </a:solidFill>
                <a:latin typeface="Calibri" charset="0"/>
                <a:ea typeface="Arial" charset="0"/>
                <a:cs typeface="Arial" charset="0"/>
              </a:defRPr>
            </a:lvl9pPr>
          </a:lstStyle>
          <a:p>
            <a:fld id="{02DAD016-8EBF-CF47-ACE8-593B4CD31605}" type="slidenum">
              <a:rPr lang="en-US" sz="1200" smtClean="0">
                <a:solidFill>
                  <a:srgbClr val="A6A6A6"/>
                </a:solidFill>
                <a:latin typeface="Arial" charset="0"/>
              </a:rPr>
              <a:pPr/>
              <a:t>‹#›</a:t>
            </a:fld>
            <a:endParaRPr lang="en-US" sz="1200" dirty="0">
              <a:solidFill>
                <a:srgbClr val="A6A6A6"/>
              </a:solidFill>
              <a:latin typeface="Arial" charset="0"/>
            </a:endParaRPr>
          </a:p>
        </p:txBody>
      </p:sp>
    </p:spTree>
    <p:extLst>
      <p:ext uri="{BB962C8B-B14F-4D97-AF65-F5344CB8AC3E}">
        <p14:creationId xmlns:p14="http://schemas.microsoft.com/office/powerpoint/2010/main" val="22037960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Content Placeholder 2"/>
          <p:cNvSpPr>
            <a:spLocks noGrp="1"/>
          </p:cNvSpPr>
          <p:nvPr>
            <p:ph idx="13"/>
          </p:nvPr>
        </p:nvSpPr>
        <p:spPr>
          <a:xfrm>
            <a:off x="457200" y="2362201"/>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4/12/2019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9" name="Content Placeholder 2"/>
          <p:cNvSpPr>
            <a:spLocks noGrp="1"/>
          </p:cNvSpPr>
          <p:nvPr>
            <p:ph idx="14"/>
          </p:nvPr>
        </p:nvSpPr>
        <p:spPr>
          <a:xfrm>
            <a:off x="457200" y="30480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2"/>
          <p:cNvSpPr>
            <a:spLocks noGrp="1"/>
          </p:cNvSpPr>
          <p:nvPr>
            <p:ph idx="15"/>
          </p:nvPr>
        </p:nvSpPr>
        <p:spPr>
          <a:xfrm>
            <a:off x="457200" y="38100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Content Placeholder 2"/>
          <p:cNvSpPr>
            <a:spLocks noGrp="1"/>
          </p:cNvSpPr>
          <p:nvPr>
            <p:ph idx="16"/>
          </p:nvPr>
        </p:nvSpPr>
        <p:spPr>
          <a:xfrm>
            <a:off x="457200" y="46482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2"/>
          <p:cNvSpPr>
            <a:spLocks noGrp="1"/>
          </p:cNvSpPr>
          <p:nvPr>
            <p:ph idx="17"/>
          </p:nvPr>
        </p:nvSpPr>
        <p:spPr>
          <a:xfrm>
            <a:off x="457200" y="52578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547999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Content Placeholder 2"/>
          <p:cNvSpPr>
            <a:spLocks noGrp="1"/>
          </p:cNvSpPr>
          <p:nvPr>
            <p:ph idx="13"/>
          </p:nvPr>
        </p:nvSpPr>
        <p:spPr>
          <a:xfrm>
            <a:off x="457200" y="2362201"/>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4/12/2019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9" name="Content Placeholder 2"/>
          <p:cNvSpPr>
            <a:spLocks noGrp="1"/>
          </p:cNvSpPr>
          <p:nvPr>
            <p:ph idx="14"/>
          </p:nvPr>
        </p:nvSpPr>
        <p:spPr>
          <a:xfrm>
            <a:off x="457200" y="30480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2"/>
          <p:cNvSpPr>
            <a:spLocks noGrp="1"/>
          </p:cNvSpPr>
          <p:nvPr>
            <p:ph idx="15"/>
          </p:nvPr>
        </p:nvSpPr>
        <p:spPr>
          <a:xfrm>
            <a:off x="457200" y="38100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Content Placeholder 2"/>
          <p:cNvSpPr>
            <a:spLocks noGrp="1"/>
          </p:cNvSpPr>
          <p:nvPr>
            <p:ph idx="16"/>
          </p:nvPr>
        </p:nvSpPr>
        <p:spPr>
          <a:xfrm>
            <a:off x="457200" y="46482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2"/>
          <p:cNvSpPr>
            <a:spLocks noGrp="1"/>
          </p:cNvSpPr>
          <p:nvPr>
            <p:ph idx="17"/>
          </p:nvPr>
        </p:nvSpPr>
        <p:spPr>
          <a:xfrm>
            <a:off x="609600" y="48006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2"/>
          <p:cNvSpPr>
            <a:spLocks noGrp="1"/>
          </p:cNvSpPr>
          <p:nvPr>
            <p:ph idx="18"/>
          </p:nvPr>
        </p:nvSpPr>
        <p:spPr>
          <a:xfrm>
            <a:off x="762000" y="49530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914400" y="51054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1066800" y="52578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1219200" y="54102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2"/>
          <p:cNvSpPr>
            <a:spLocks noGrp="1"/>
          </p:cNvSpPr>
          <p:nvPr>
            <p:ph idx="22"/>
          </p:nvPr>
        </p:nvSpPr>
        <p:spPr>
          <a:xfrm>
            <a:off x="1371600" y="55626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2"/>
          <p:cNvSpPr>
            <a:spLocks noGrp="1"/>
          </p:cNvSpPr>
          <p:nvPr>
            <p:ph idx="23"/>
          </p:nvPr>
        </p:nvSpPr>
        <p:spPr>
          <a:xfrm>
            <a:off x="1524000" y="57150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25967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4/12/2019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23021397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smtClean="0"/>
              <a:t>Click to edit </a:t>
            </a:r>
            <a:br>
              <a:rPr lang="en-US" dirty="0" smtClean="0"/>
            </a:br>
            <a:r>
              <a:rPr lang="en-US" dirty="0" smtClean="0"/>
              <a:t>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a:t>
            </a:r>
          </a:p>
          <a:p>
            <a:pPr lvl="6"/>
            <a:r>
              <a:rPr lang="en-US" dirty="0" smtClean="0"/>
              <a:t>Seventh</a:t>
            </a:r>
          </a:p>
          <a:p>
            <a:pPr lvl="7"/>
            <a:r>
              <a:rPr lang="en-US" dirty="0" smtClean="0"/>
              <a:t>Eighth</a:t>
            </a:r>
          </a:p>
          <a:p>
            <a:pPr lvl="8"/>
            <a:r>
              <a:rPr lang="en-US" dirty="0" smtClean="0"/>
              <a:t>Ninth</a:t>
            </a:r>
            <a:endParaRPr lang="en-US" dirty="0"/>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4/12/2019</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sp>
        <p:nvSpPr>
          <p:cNvPr id="9" name="TextBox 8"/>
          <p:cNvSpPr txBox="1"/>
          <p:nvPr userDrawn="1"/>
        </p:nvSpPr>
        <p:spPr>
          <a:xfrm>
            <a:off x="1532389" y="6378267"/>
            <a:ext cx="7162800" cy="276999"/>
          </a:xfrm>
          <a:prstGeom prst="rect">
            <a:avLst/>
          </a:prstGeom>
          <a:noFill/>
        </p:spPr>
        <p:txBody>
          <a:bodyPr wrap="square" rtlCol="0">
            <a:spAutoFit/>
          </a:bodyPr>
          <a:lstStyle/>
          <a:p>
            <a:pPr algn="r">
              <a:buClrTx/>
              <a:defRPr/>
            </a:pPr>
            <a:r>
              <a:rPr lang="en-US" sz="1200" dirty="0" smtClean="0">
                <a:latin typeface="Verdana" panose="020B0604030504040204" pitchFamily="34" charset="0"/>
                <a:ea typeface="Verdana" panose="020B0604030504040204" pitchFamily="34" charset="0"/>
                <a:cs typeface="Verdana" panose="020B0604030504040204" pitchFamily="34" charset="0"/>
              </a:rPr>
              <a:t>Copyright © 2019</a:t>
            </a:r>
            <a:r>
              <a:rPr lang="en-US" sz="1200" baseline="0" dirty="0" smtClean="0">
                <a:latin typeface="Verdana" panose="020B0604030504040204" pitchFamily="34" charset="0"/>
                <a:ea typeface="Verdana" panose="020B0604030504040204" pitchFamily="34" charset="0"/>
                <a:cs typeface="Verdana" panose="020B0604030504040204" pitchFamily="34" charset="0"/>
              </a:rPr>
              <a:t> </a:t>
            </a:r>
            <a:r>
              <a:rPr lang="en-US" sz="1200" dirty="0" smtClean="0">
                <a:latin typeface="Verdana" panose="020B0604030504040204" pitchFamily="34" charset="0"/>
                <a:ea typeface="Verdana" panose="020B0604030504040204" pitchFamily="34" charset="0"/>
                <a:cs typeface="Verdana" panose="020B0604030504040204" pitchFamily="34" charset="0"/>
              </a:rPr>
              <a:t>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pic>
        <p:nvPicPr>
          <p:cNvPr id="10" name="Picture 9" descr="Pearson Logo"/>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2" name="TextBox 11"/>
          <p:cNvSpPr txBox="1"/>
          <p:nvPr userDrawn="1"/>
        </p:nvSpPr>
        <p:spPr>
          <a:xfrm>
            <a:off x="8015565" y="6548050"/>
            <a:ext cx="372218" cy="276999"/>
          </a:xfrm>
          <a:prstGeom prst="rect">
            <a:avLst/>
          </a:prstGeom>
          <a:noFill/>
        </p:spPr>
        <p:txBody>
          <a:bodyPr wrap="none">
            <a:spAutoFit/>
          </a:bodyPr>
          <a:lstStyle>
            <a:lvl1pPr>
              <a:defRPr>
                <a:solidFill>
                  <a:schemeClr val="tx1"/>
                </a:solidFill>
                <a:latin typeface="Calibri" charset="0"/>
                <a:ea typeface="ＭＳ Ｐゴシック" charset="0"/>
                <a:cs typeface="Arial" charset="0"/>
              </a:defRPr>
            </a:lvl1pPr>
            <a:lvl2pPr marL="742950" indent="-285750">
              <a:defRPr>
                <a:solidFill>
                  <a:schemeClr val="tx1"/>
                </a:solidFill>
                <a:latin typeface="Calibri" charset="0"/>
                <a:ea typeface="Arial" charset="0"/>
                <a:cs typeface="Arial" charset="0"/>
              </a:defRPr>
            </a:lvl2pPr>
            <a:lvl3pPr marL="1143000" indent="-228600">
              <a:defRPr>
                <a:solidFill>
                  <a:schemeClr val="tx1"/>
                </a:solidFill>
                <a:latin typeface="Calibri" charset="0"/>
                <a:ea typeface="Arial" charset="0"/>
                <a:cs typeface="Arial" charset="0"/>
              </a:defRPr>
            </a:lvl3pPr>
            <a:lvl4pPr marL="1600200" indent="-228600">
              <a:defRPr>
                <a:solidFill>
                  <a:schemeClr val="tx1"/>
                </a:solidFill>
                <a:latin typeface="Calibri" charset="0"/>
                <a:ea typeface="Arial" charset="0"/>
                <a:cs typeface="Arial" charset="0"/>
              </a:defRPr>
            </a:lvl4pPr>
            <a:lvl5pPr marL="2057400" indent="-228600">
              <a:defRPr>
                <a:solidFill>
                  <a:schemeClr val="tx1"/>
                </a:solidFill>
                <a:latin typeface="Calibri" charset="0"/>
                <a:ea typeface="Arial" charset="0"/>
                <a:cs typeface="Arial" charset="0"/>
              </a:defRPr>
            </a:lvl5pPr>
            <a:lvl6pPr marL="2514600" indent="-228600" fontAlgn="base">
              <a:spcBef>
                <a:spcPct val="0"/>
              </a:spcBef>
              <a:spcAft>
                <a:spcPct val="0"/>
              </a:spcAft>
              <a:defRPr>
                <a:solidFill>
                  <a:schemeClr val="tx1"/>
                </a:solidFill>
                <a:latin typeface="Calibri" charset="0"/>
                <a:ea typeface="Arial" charset="0"/>
                <a:cs typeface="Arial" charset="0"/>
              </a:defRPr>
            </a:lvl6pPr>
            <a:lvl7pPr marL="2971800" indent="-228600" fontAlgn="base">
              <a:spcBef>
                <a:spcPct val="0"/>
              </a:spcBef>
              <a:spcAft>
                <a:spcPct val="0"/>
              </a:spcAft>
              <a:defRPr>
                <a:solidFill>
                  <a:schemeClr val="tx1"/>
                </a:solidFill>
                <a:latin typeface="Calibri" charset="0"/>
                <a:ea typeface="Arial" charset="0"/>
                <a:cs typeface="Arial" charset="0"/>
              </a:defRPr>
            </a:lvl7pPr>
            <a:lvl8pPr marL="3429000" indent="-228600" fontAlgn="base">
              <a:spcBef>
                <a:spcPct val="0"/>
              </a:spcBef>
              <a:spcAft>
                <a:spcPct val="0"/>
              </a:spcAft>
              <a:defRPr>
                <a:solidFill>
                  <a:schemeClr val="tx1"/>
                </a:solidFill>
                <a:latin typeface="Calibri" charset="0"/>
                <a:ea typeface="Arial" charset="0"/>
                <a:cs typeface="Arial" charset="0"/>
              </a:defRPr>
            </a:lvl8pPr>
            <a:lvl9pPr marL="3886200" indent="-228600" fontAlgn="base">
              <a:spcBef>
                <a:spcPct val="0"/>
              </a:spcBef>
              <a:spcAft>
                <a:spcPct val="0"/>
              </a:spcAft>
              <a:defRPr>
                <a:solidFill>
                  <a:schemeClr val="tx1"/>
                </a:solidFill>
                <a:latin typeface="Calibri" charset="0"/>
                <a:ea typeface="Arial" charset="0"/>
                <a:cs typeface="Arial" charset="0"/>
              </a:defRPr>
            </a:lvl9pPr>
          </a:lstStyle>
          <a:p>
            <a:fld id="{02DAD016-8EBF-CF47-ACE8-593B4CD31605}" type="slidenum">
              <a:rPr lang="en-US" sz="1200" smtClean="0">
                <a:solidFill>
                  <a:srgbClr val="A6A6A6"/>
                </a:solidFill>
                <a:latin typeface="Arial" charset="0"/>
              </a:rPr>
              <a:pPr/>
              <a:t>‹#›</a:t>
            </a:fld>
            <a:endParaRPr lang="en-US" sz="1200" dirty="0">
              <a:solidFill>
                <a:srgbClr val="A6A6A6"/>
              </a:solidFill>
              <a:latin typeface="Arial" charset="0"/>
            </a:endParaRP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6" r:id="rId3"/>
    <p:sldLayoutId id="2147483650" r:id="rId4"/>
    <p:sldLayoutId id="2147483659" r:id="rId5"/>
    <p:sldLayoutId id="2147483658" r:id="rId6"/>
    <p:sldLayoutId id="2147483660" r:id="rId7"/>
    <p:sldLayoutId id="2147483662" r:id="rId8"/>
    <p:sldLayoutId id="2147483661" r:id="rId9"/>
    <p:sldLayoutId id="2147483663" r:id="rId10"/>
    <p:sldLayoutId id="2147483651" r:id="rId11"/>
    <p:sldLayoutId id="2147483654" r:id="rId12"/>
    <p:sldLayoutId id="2147483655" r:id="rId13"/>
    <p:sldLayoutId id="2147483664" r:id="rId14"/>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txStyles>
    <p:title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hyperlink" Target="https://www.w3.org/TR/css-grid-1/#propdef-grid-template-columns"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hyperlink" Target="http://jigsaw.w3.org/css-validator/" TargetMode="External"/><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 Id="rId4" Type="http://schemas.openxmlformats.org/officeDocument/2006/relationships/image" Target="../media/image22.svg"/></Relationships>
</file>

<file path=ppt/slides/_rels/slide3.xml.rels><?xml version="1.0" encoding="UTF-8" standalone="yes"?>
<Relationships xmlns="http://schemas.openxmlformats.org/package/2006/relationships"><Relationship Id="rId3" Type="http://schemas.openxmlformats.org/officeDocument/2006/relationships/hyperlink" Target="https://www.w3.org/TR/css-flexbox-1/" TargetMode="External"/><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hyperlink" Target="https://www.w3.org/TR/css-grid-1/"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31" y="73104"/>
            <a:ext cx="8154969" cy="553998"/>
          </a:xfrm>
        </p:spPr>
        <p:txBody>
          <a:bodyPr wrap="square">
            <a:spAutoFit/>
          </a:bodyPr>
          <a:lstStyle/>
          <a:p>
            <a:pPr lvl="0"/>
            <a:r>
              <a:rPr lang="en-IN" sz="3600" dirty="0">
                <a:latin typeface="+mj-lt"/>
              </a:rPr>
              <a:t>Basics </a:t>
            </a:r>
            <a:r>
              <a:rPr lang="en-IN" sz="3600" dirty="0" smtClean="0">
                <a:latin typeface="+mj-lt"/>
              </a:rPr>
              <a:t>of Web </a:t>
            </a:r>
            <a:r>
              <a:rPr lang="en-IN" sz="3600" dirty="0">
                <a:latin typeface="+mj-lt"/>
              </a:rPr>
              <a:t>Design</a:t>
            </a:r>
          </a:p>
        </p:txBody>
      </p:sp>
      <p:sp>
        <p:nvSpPr>
          <p:cNvPr id="3" name="Text Placeholder 2"/>
          <p:cNvSpPr>
            <a:spLocks noGrp="1"/>
          </p:cNvSpPr>
          <p:nvPr>
            <p:ph type="body" sz="quarter" idx="13"/>
          </p:nvPr>
        </p:nvSpPr>
        <p:spPr>
          <a:xfrm>
            <a:off x="456677" y="911423"/>
            <a:ext cx="8163448" cy="307777"/>
          </a:xfrm>
        </p:spPr>
        <p:txBody>
          <a:bodyPr wrap="square">
            <a:spAutoFit/>
          </a:bodyPr>
          <a:lstStyle/>
          <a:p>
            <a:r>
              <a:rPr lang="en-US" dirty="0"/>
              <a:t>Fifth Edition</a:t>
            </a:r>
            <a:endParaRPr lang="en-IN" dirty="0"/>
          </a:p>
        </p:txBody>
      </p:sp>
      <p:sp>
        <p:nvSpPr>
          <p:cNvPr id="4" name="Text Placeholder 3"/>
          <p:cNvSpPr>
            <a:spLocks noGrp="1"/>
          </p:cNvSpPr>
          <p:nvPr>
            <p:ph type="body" sz="quarter" idx="14"/>
          </p:nvPr>
        </p:nvSpPr>
        <p:spPr>
          <a:xfrm>
            <a:off x="4573779" y="3019425"/>
            <a:ext cx="3657600" cy="492443"/>
          </a:xfrm>
        </p:spPr>
        <p:txBody>
          <a:bodyPr>
            <a:spAutoFit/>
          </a:bodyPr>
          <a:lstStyle/>
          <a:p>
            <a:r>
              <a:rPr lang="en-US" sz="3200" dirty="0"/>
              <a:t>Chapter </a:t>
            </a:r>
            <a:r>
              <a:rPr lang="en-US" sz="3200" dirty="0" smtClean="0"/>
              <a:t>8</a:t>
            </a:r>
            <a:endParaRPr lang="en-US" sz="3200" dirty="0"/>
          </a:p>
        </p:txBody>
      </p:sp>
      <p:sp>
        <p:nvSpPr>
          <p:cNvPr id="5" name="Text Placeholder 5"/>
          <p:cNvSpPr>
            <a:spLocks noGrp="1"/>
          </p:cNvSpPr>
          <p:nvPr>
            <p:ph type="body" sz="quarter" idx="15"/>
          </p:nvPr>
        </p:nvSpPr>
        <p:spPr>
          <a:xfrm>
            <a:off x="4572001" y="3695700"/>
            <a:ext cx="3352800" cy="615553"/>
          </a:xfrm>
        </p:spPr>
        <p:txBody>
          <a:bodyPr wrap="square">
            <a:spAutoFit/>
          </a:bodyPr>
          <a:lstStyle/>
          <a:p>
            <a:pPr>
              <a:buClrTx/>
              <a:defRPr/>
            </a:pPr>
            <a:r>
              <a:rPr lang="en-US" sz="2000" dirty="0">
                <a:cs typeface="Arial" pitchFamily="34" charset="0"/>
              </a:rPr>
              <a:t>Responsive Layout Basics Key Concepts</a:t>
            </a:r>
          </a:p>
        </p:txBody>
      </p:sp>
      <p:pic>
        <p:nvPicPr>
          <p:cNvPr id="9" name="Picture 2" descr="Front Cover: Basics of Web Design: HTML5 &amp; CSS, Fifth Edition by Terry Felke-Morri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1691" y="1369466"/>
            <a:ext cx="3908223" cy="4888673"/>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4"/>
          <p:cNvSpPr>
            <a:spLocks noGrp="1"/>
          </p:cNvSpPr>
          <p:nvPr>
            <p:ph type="body" sz="quarter" idx="16"/>
          </p:nvPr>
        </p:nvSpPr>
        <p:spPr>
          <a:xfrm>
            <a:off x="3810000" y="6419847"/>
            <a:ext cx="4800600" cy="184666"/>
          </a:xfrm>
        </p:spPr>
        <p:txBody>
          <a:bodyPr wrap="square">
            <a:spAutoFit/>
          </a:bodyPr>
          <a:lstStyle/>
          <a:p>
            <a:pPr marL="0" indent="0">
              <a:buNone/>
            </a:pPr>
            <a:r>
              <a:rPr lang="en-US" sz="1200" dirty="0">
                <a:latin typeface="Verdana" panose="020B0604030504040204" pitchFamily="34" charset="0"/>
                <a:ea typeface="Verdana" panose="020B0604030504040204" pitchFamily="34" charset="0"/>
                <a:cs typeface="Verdana" panose="020B0604030504040204" pitchFamily="34" charset="0"/>
              </a:rPr>
              <a:t>Copyright © 2019 Pearson Education, Inc. All Rights </a:t>
            </a:r>
            <a:r>
              <a:rPr lang="en-US" sz="1200" dirty="0" smtClean="0">
                <a:latin typeface="Verdana" panose="020B0604030504040204" pitchFamily="34" charset="0"/>
                <a:ea typeface="Verdana" panose="020B0604030504040204" pitchFamily="34" charset="0"/>
                <a:cs typeface="Verdana" panose="020B0604030504040204" pitchFamily="34" charset="0"/>
              </a:rPr>
              <a:t>Reserved</a:t>
            </a:r>
            <a:endParaRPr lang="en-US" sz="1200" dirty="0">
              <a:latin typeface="Verdana" panose="020B0604030504040204" pitchFamily="34" charset="0"/>
              <a:ea typeface="Verdana" panose="020B0604030504040204" pitchFamily="34" charset="0"/>
              <a:cs typeface="Verdana" panose="020B0604030504040204" pitchFamily="34" charset="0"/>
            </a:endParaRPr>
          </a:p>
        </p:txBody>
      </p:sp>
      <p:sp>
        <p:nvSpPr>
          <p:cNvPr id="7" name="TextBox 6"/>
          <p:cNvSpPr txBox="1"/>
          <p:nvPr/>
        </p:nvSpPr>
        <p:spPr>
          <a:xfrm>
            <a:off x="4800600" y="4969932"/>
            <a:ext cx="2971808" cy="575735"/>
          </a:xfrm>
          <a:prstGeom prst="rect">
            <a:avLst/>
          </a:prstGeom>
          <a:noFill/>
        </p:spPr>
        <p:txBody>
          <a:bodyPr wrap="square" rtlCol="0">
            <a:spAutoFit/>
          </a:bodyPr>
          <a:lstStyle/>
          <a:p>
            <a:r>
              <a:rPr lang="en-IN" sz="1000" dirty="0">
                <a:solidFill>
                  <a:schemeClr val="bg1"/>
                </a:solidFill>
              </a:rPr>
              <a:t>Slide in this Presentation Contain Hyperlinks. JAWS users should be able to get a list of links by using INSERT+F7</a:t>
            </a:r>
          </a:p>
        </p:txBody>
      </p:sp>
    </p:spTree>
    <p:extLst>
      <p:ext uri="{BB962C8B-B14F-4D97-AF65-F5344CB8AC3E}">
        <p14:creationId xmlns:p14="http://schemas.microsoft.com/office/powerpoint/2010/main" val="35874808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sz="3600" dirty="0">
                <a:solidFill>
                  <a:schemeClr val="bg2"/>
                </a:solidFill>
                <a:latin typeface="+mj-lt"/>
              </a:rPr>
              <a:t>Grid Columns &amp; Grid </a:t>
            </a:r>
            <a:r>
              <a:rPr lang="en-US" sz="3600" dirty="0" smtClean="0">
                <a:solidFill>
                  <a:schemeClr val="bg2"/>
                </a:solidFill>
                <a:latin typeface="+mj-lt"/>
              </a:rPr>
              <a:t>Rows</a:t>
            </a:r>
            <a:endParaRPr lang="en-US" sz="3600" dirty="0">
              <a:solidFill>
                <a:schemeClr val="bg2"/>
              </a:solidFill>
              <a:latin typeface="+mj-lt"/>
            </a:endParaRPr>
          </a:p>
        </p:txBody>
      </p:sp>
      <p:sp>
        <p:nvSpPr>
          <p:cNvPr id="3" name="Content Placeholder 2"/>
          <p:cNvSpPr>
            <a:spLocks noGrp="1"/>
          </p:cNvSpPr>
          <p:nvPr>
            <p:ph idx="1"/>
          </p:nvPr>
        </p:nvSpPr>
        <p:spPr>
          <a:xfrm>
            <a:off x="457200" y="857250"/>
            <a:ext cx="8153400" cy="1115690"/>
          </a:xfrm>
        </p:spPr>
        <p:txBody>
          <a:bodyPr wrap="square">
            <a:spAutoFit/>
          </a:bodyPr>
          <a:lstStyle/>
          <a:p>
            <a:r>
              <a:rPr lang="en-US" sz="2000" dirty="0">
                <a:hlinkClick r:id="rId3" tooltip="https://www.w3.org/TR/css-grid-1/#propdef-grid-template-columns"/>
              </a:rPr>
              <a:t>https://www.w3.org/TR/css-grid-1/#propdef-grid-template-columns</a:t>
            </a:r>
            <a:endParaRPr lang="en-US" sz="2000" dirty="0"/>
          </a:p>
          <a:p>
            <a:r>
              <a:rPr lang="en-US" sz="2000" dirty="0"/>
              <a:t>Commonly used values for grid-template-columns </a:t>
            </a:r>
            <a:r>
              <a:rPr lang="en-US" sz="2000" dirty="0" smtClean="0"/>
              <a:t>and grid-template-rows</a:t>
            </a:r>
          </a:p>
        </p:txBody>
      </p:sp>
      <p:graphicFrame>
        <p:nvGraphicFramePr>
          <p:cNvPr id="5" name="Table 4"/>
          <p:cNvGraphicFramePr>
            <a:graphicFrameLocks noGrp="1"/>
          </p:cNvGraphicFramePr>
          <p:nvPr>
            <p:extLst>
              <p:ext uri="{D42A27DB-BD31-4B8C-83A1-F6EECF244321}">
                <p14:modId xmlns:p14="http://schemas.microsoft.com/office/powerpoint/2010/main" val="1289023609"/>
              </p:ext>
            </p:extLst>
          </p:nvPr>
        </p:nvGraphicFramePr>
        <p:xfrm>
          <a:off x="485775" y="2162175"/>
          <a:ext cx="8077200" cy="3997507"/>
        </p:xfrm>
        <a:graphic>
          <a:graphicData uri="http://schemas.openxmlformats.org/drawingml/2006/table">
            <a:tbl>
              <a:tblPr firstRow="1" bandRow="1">
                <a:tableStyleId>{2D5ABB26-0587-4C30-8999-92F81FD0307C}</a:tableStyleId>
              </a:tblPr>
              <a:tblGrid>
                <a:gridCol w="2118610"/>
                <a:gridCol w="5958590"/>
              </a:tblGrid>
              <a:tr h="375790">
                <a:tc>
                  <a:txBody>
                    <a:bodyPr/>
                    <a:lstStyle/>
                    <a:p>
                      <a:pPr marL="0" marR="0" algn="ctr">
                        <a:lnSpc>
                          <a:spcPct val="107000"/>
                        </a:lnSpc>
                        <a:spcBef>
                          <a:spcPts val="0"/>
                        </a:spcBef>
                        <a:spcAft>
                          <a:spcPts val="0"/>
                        </a:spcAft>
                      </a:pPr>
                      <a:r>
                        <a:rPr lang="en-US" sz="1600" b="1" dirty="0" smtClean="0">
                          <a:solidFill>
                            <a:schemeClr val="bg1"/>
                          </a:solidFill>
                          <a:effectLst/>
                        </a:rPr>
                        <a:t>Value</a:t>
                      </a:r>
                      <a:endParaRPr lang="en-US" sz="1600" b="1" dirty="0">
                        <a:solidFill>
                          <a:schemeClr val="bg1"/>
                        </a:solidFill>
                        <a:effectLst/>
                        <a:latin typeface="Arial" panose="020B0604020202020204" pitchFamily="34" charset="0"/>
                        <a:ea typeface="Calibri" panose="020F0502020204030204" pitchFamily="34" charset="0"/>
                      </a:endParaRPr>
                    </a:p>
                  </a:txBody>
                  <a:tcPr marL="68580" marR="6858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2"/>
                    </a:solidFill>
                  </a:tcPr>
                </a:tc>
                <a:tc>
                  <a:txBody>
                    <a:bodyPr/>
                    <a:lstStyle/>
                    <a:p>
                      <a:pPr marL="0" marR="0" algn="ctr">
                        <a:lnSpc>
                          <a:spcPct val="107000"/>
                        </a:lnSpc>
                        <a:spcBef>
                          <a:spcPts val="0"/>
                        </a:spcBef>
                        <a:spcAft>
                          <a:spcPts val="0"/>
                        </a:spcAft>
                      </a:pPr>
                      <a:r>
                        <a:rPr lang="en-US" sz="1600" b="1" dirty="0">
                          <a:solidFill>
                            <a:schemeClr val="bg1"/>
                          </a:solidFill>
                          <a:effectLst/>
                        </a:rPr>
                        <a:t>Description</a:t>
                      </a:r>
                      <a:endParaRPr lang="en-US" sz="1600" b="1" dirty="0">
                        <a:solidFill>
                          <a:schemeClr val="bg1"/>
                        </a:solidFill>
                        <a:effectLst/>
                        <a:latin typeface="Arial" panose="020B0604020202020204" pitchFamily="34" charset="0"/>
                        <a:ea typeface="Calibri" panose="020F0502020204030204" pitchFamily="34"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2"/>
                    </a:solidFill>
                  </a:tcPr>
                </a:tc>
              </a:tr>
              <a:tr h="513728">
                <a:tc>
                  <a:txBody>
                    <a:bodyPr/>
                    <a:lstStyle/>
                    <a:p>
                      <a:pPr marL="0" marR="0">
                        <a:lnSpc>
                          <a:spcPct val="107000"/>
                        </a:lnSpc>
                        <a:spcBef>
                          <a:spcPts val="0"/>
                        </a:spcBef>
                        <a:spcAft>
                          <a:spcPts val="0"/>
                        </a:spcAft>
                      </a:pPr>
                      <a:r>
                        <a:rPr lang="en-US" sz="1600" b="1" dirty="0">
                          <a:solidFill>
                            <a:schemeClr val="tx1"/>
                          </a:solidFill>
                          <a:effectLst/>
                        </a:rPr>
                        <a:t>numeric length unit</a:t>
                      </a:r>
                      <a:endParaRPr lang="en-US" sz="1600" b="1" dirty="0">
                        <a:solidFill>
                          <a:schemeClr val="tx1"/>
                        </a:solidFill>
                        <a:effectLst/>
                        <a:latin typeface="Arial" panose="020B0604020202020204" pitchFamily="34" charset="0"/>
                        <a:ea typeface="Calibri" panose="020F0502020204030204" pitchFamily="34" charset="0"/>
                      </a:endParaRPr>
                    </a:p>
                  </a:txBody>
                  <a:tcPr marL="68580" marR="68580" marT="0" marB="0">
                    <a:lnL w="12700" cap="flat" cmpd="sng" algn="ctr">
                      <a:solidFill>
                        <a:schemeClr val="tx1"/>
                      </a:solidFill>
                      <a:prstDash val="solid"/>
                      <a:round/>
                      <a:headEnd type="none" w="med" len="med"/>
                      <a:tailEnd type="none" w="med" len="med"/>
                    </a:lnL>
                    <a:solidFill>
                      <a:srgbClr val="D4EAE4"/>
                    </a:solidFill>
                  </a:tcPr>
                </a:tc>
                <a:tc>
                  <a:txBody>
                    <a:bodyPr/>
                    <a:lstStyle/>
                    <a:p>
                      <a:pPr marL="0" marR="0">
                        <a:lnSpc>
                          <a:spcPct val="107000"/>
                        </a:lnSpc>
                        <a:spcBef>
                          <a:spcPts val="0"/>
                        </a:spcBef>
                        <a:spcAft>
                          <a:spcPts val="0"/>
                        </a:spcAft>
                      </a:pPr>
                      <a:r>
                        <a:rPr lang="en-US" sz="1600" dirty="0">
                          <a:effectLst/>
                        </a:rPr>
                        <a:t>Configures a fixed size with a length unit such as </a:t>
                      </a:r>
                      <a:r>
                        <a:rPr lang="en-US" sz="1600" dirty="0" err="1">
                          <a:effectLst/>
                        </a:rPr>
                        <a:t>px</a:t>
                      </a:r>
                      <a:r>
                        <a:rPr lang="en-US" sz="1600" dirty="0">
                          <a:effectLst/>
                        </a:rPr>
                        <a:t> or </a:t>
                      </a:r>
                      <a:r>
                        <a:rPr lang="en-US" sz="1600" dirty="0" err="1">
                          <a:effectLst/>
                        </a:rPr>
                        <a:t>em</a:t>
                      </a:r>
                      <a:r>
                        <a:rPr lang="en-US" sz="1600" dirty="0">
                          <a:effectLst/>
                        </a:rPr>
                        <a:t/>
                      </a:r>
                      <a:br>
                        <a:rPr lang="en-US" sz="1600" dirty="0">
                          <a:effectLst/>
                        </a:rPr>
                      </a:br>
                      <a:r>
                        <a:rPr lang="en-US" sz="1600" dirty="0">
                          <a:effectLst/>
                        </a:rPr>
                        <a:t>Example: 220px</a:t>
                      </a:r>
                      <a:endParaRPr lang="en-US" sz="1600" dirty="0">
                        <a:effectLst/>
                        <a:latin typeface="Arial" panose="020B0604020202020204" pitchFamily="34" charset="0"/>
                        <a:ea typeface="Calibri" panose="020F0502020204030204" pitchFamily="34" charset="0"/>
                      </a:endParaRPr>
                    </a:p>
                  </a:txBody>
                  <a:tcPr marL="68580" marR="68580" marT="0" marB="0">
                    <a:lnR w="12700" cap="flat" cmpd="sng" algn="ctr">
                      <a:solidFill>
                        <a:schemeClr val="tx1"/>
                      </a:solidFill>
                      <a:prstDash val="solid"/>
                      <a:round/>
                      <a:headEnd type="none" w="med" len="med"/>
                      <a:tailEnd type="none" w="med" len="med"/>
                    </a:lnR>
                    <a:solidFill>
                      <a:srgbClr val="D4EAE4"/>
                    </a:solidFill>
                  </a:tcPr>
                </a:tc>
              </a:tr>
              <a:tr h="375790">
                <a:tc>
                  <a:txBody>
                    <a:bodyPr/>
                    <a:lstStyle/>
                    <a:p>
                      <a:pPr marL="0" marR="0">
                        <a:lnSpc>
                          <a:spcPct val="107000"/>
                        </a:lnSpc>
                        <a:spcBef>
                          <a:spcPts val="0"/>
                        </a:spcBef>
                        <a:spcAft>
                          <a:spcPts val="0"/>
                        </a:spcAft>
                      </a:pPr>
                      <a:r>
                        <a:rPr lang="en-US" sz="1600" b="1" dirty="0">
                          <a:solidFill>
                            <a:schemeClr val="tx1"/>
                          </a:solidFill>
                          <a:effectLst/>
                        </a:rPr>
                        <a:t>numeric percentage</a:t>
                      </a:r>
                      <a:endParaRPr lang="en-US" sz="1600" b="1" dirty="0">
                        <a:solidFill>
                          <a:schemeClr val="tx1"/>
                        </a:solidFill>
                        <a:effectLst/>
                        <a:latin typeface="Arial" panose="020B0604020202020204" pitchFamily="34" charset="0"/>
                        <a:ea typeface="Calibri" panose="020F0502020204030204" pitchFamily="34" charset="0"/>
                      </a:endParaRPr>
                    </a:p>
                  </a:txBody>
                  <a:tcPr marL="68580" marR="68580" marT="0" marB="0">
                    <a:lnL w="12700" cap="flat" cmpd="sng" algn="ctr">
                      <a:solidFill>
                        <a:schemeClr val="tx1"/>
                      </a:solidFill>
                      <a:prstDash val="solid"/>
                      <a:round/>
                      <a:headEnd type="none" w="med" len="med"/>
                      <a:tailEnd type="none" w="med" len="med"/>
                    </a:lnL>
                    <a:solidFill>
                      <a:srgbClr val="D4EAE4"/>
                    </a:solidFill>
                  </a:tcPr>
                </a:tc>
                <a:tc>
                  <a:txBody>
                    <a:bodyPr/>
                    <a:lstStyle/>
                    <a:p>
                      <a:pPr marL="0" marR="0">
                        <a:lnSpc>
                          <a:spcPct val="107000"/>
                        </a:lnSpc>
                        <a:spcBef>
                          <a:spcPts val="0"/>
                        </a:spcBef>
                        <a:spcAft>
                          <a:spcPts val="0"/>
                        </a:spcAft>
                      </a:pPr>
                      <a:r>
                        <a:rPr lang="en-US" sz="1600">
                          <a:effectLst/>
                        </a:rPr>
                        <a:t>Configures a percentage size; Example: 20%</a:t>
                      </a:r>
                      <a:endParaRPr lang="en-US" sz="1600">
                        <a:effectLst/>
                        <a:latin typeface="Arial" panose="020B0604020202020204" pitchFamily="34" charset="0"/>
                        <a:ea typeface="Calibri" panose="020F0502020204030204" pitchFamily="34" charset="0"/>
                      </a:endParaRPr>
                    </a:p>
                  </a:txBody>
                  <a:tcPr marL="68580" marR="68580" marT="0" marB="0">
                    <a:lnR w="12700" cap="flat" cmpd="sng" algn="ctr">
                      <a:solidFill>
                        <a:schemeClr val="tx1"/>
                      </a:solidFill>
                      <a:prstDash val="solid"/>
                      <a:round/>
                      <a:headEnd type="none" w="med" len="med"/>
                      <a:tailEnd type="none" w="med" len="med"/>
                    </a:lnR>
                    <a:solidFill>
                      <a:srgbClr val="D4EAE4"/>
                    </a:solidFill>
                  </a:tcPr>
                </a:tc>
              </a:tr>
              <a:tr h="513728">
                <a:tc>
                  <a:txBody>
                    <a:bodyPr/>
                    <a:lstStyle/>
                    <a:p>
                      <a:pPr marL="0" marR="0">
                        <a:lnSpc>
                          <a:spcPct val="107000"/>
                        </a:lnSpc>
                        <a:spcBef>
                          <a:spcPts val="0"/>
                        </a:spcBef>
                        <a:spcAft>
                          <a:spcPts val="0"/>
                        </a:spcAft>
                      </a:pPr>
                      <a:r>
                        <a:rPr lang="en-US" sz="1600" b="1" dirty="0">
                          <a:solidFill>
                            <a:schemeClr val="tx1"/>
                          </a:solidFill>
                          <a:effectLst/>
                        </a:rPr>
                        <a:t>numeric </a:t>
                      </a:r>
                      <a:r>
                        <a:rPr lang="en-US" sz="1600" b="1" dirty="0" err="1">
                          <a:solidFill>
                            <a:schemeClr val="tx1"/>
                          </a:solidFill>
                          <a:effectLst/>
                        </a:rPr>
                        <a:t>fr</a:t>
                      </a:r>
                      <a:r>
                        <a:rPr lang="en-US" sz="1600" b="1" dirty="0">
                          <a:solidFill>
                            <a:schemeClr val="tx1"/>
                          </a:solidFill>
                          <a:effectLst/>
                        </a:rPr>
                        <a:t> unit</a:t>
                      </a:r>
                      <a:endParaRPr lang="en-US" sz="1600" b="1" dirty="0">
                        <a:solidFill>
                          <a:schemeClr val="tx1"/>
                        </a:solidFill>
                        <a:effectLst/>
                        <a:latin typeface="Arial" panose="020B0604020202020204" pitchFamily="34" charset="0"/>
                        <a:ea typeface="Calibri" panose="020F0502020204030204" pitchFamily="34" charset="0"/>
                      </a:endParaRPr>
                    </a:p>
                  </a:txBody>
                  <a:tcPr marL="68580" marR="68580" marT="0" marB="0">
                    <a:lnL w="12700" cap="flat" cmpd="sng" algn="ctr">
                      <a:solidFill>
                        <a:schemeClr val="tx1"/>
                      </a:solidFill>
                      <a:prstDash val="solid"/>
                      <a:round/>
                      <a:headEnd type="none" w="med" len="med"/>
                      <a:tailEnd type="none" w="med" len="med"/>
                    </a:lnL>
                    <a:solidFill>
                      <a:srgbClr val="D4EAE4"/>
                    </a:solidFill>
                  </a:tcPr>
                </a:tc>
                <a:tc>
                  <a:txBody>
                    <a:bodyPr/>
                    <a:lstStyle/>
                    <a:p>
                      <a:pPr marL="0" marR="0">
                        <a:lnSpc>
                          <a:spcPct val="107000"/>
                        </a:lnSpc>
                        <a:spcBef>
                          <a:spcPts val="0"/>
                        </a:spcBef>
                        <a:spcAft>
                          <a:spcPts val="0"/>
                        </a:spcAft>
                      </a:pPr>
                      <a:r>
                        <a:rPr lang="en-US" sz="1600" dirty="0">
                          <a:effectLst/>
                        </a:rPr>
                        <a:t>Configures a flex factor unit (denoted by </a:t>
                      </a:r>
                      <a:r>
                        <a:rPr lang="en-US" sz="1600" dirty="0" err="1">
                          <a:effectLst/>
                        </a:rPr>
                        <a:t>fr</a:t>
                      </a:r>
                      <a:r>
                        <a:rPr lang="en-US" sz="1600" dirty="0">
                          <a:effectLst/>
                        </a:rPr>
                        <a:t>) that directs the browser to allocate a fractional part of the remaining space </a:t>
                      </a:r>
                      <a:endParaRPr lang="en-US" sz="1600" dirty="0">
                        <a:effectLst/>
                        <a:latin typeface="Arial" panose="020B0604020202020204" pitchFamily="34" charset="0"/>
                        <a:ea typeface="Calibri" panose="020F0502020204030204" pitchFamily="34" charset="0"/>
                      </a:endParaRPr>
                    </a:p>
                  </a:txBody>
                  <a:tcPr marL="68580" marR="68580" marT="0" marB="0">
                    <a:lnR w="12700" cap="flat" cmpd="sng" algn="ctr">
                      <a:solidFill>
                        <a:schemeClr val="tx1"/>
                      </a:solidFill>
                      <a:prstDash val="solid"/>
                      <a:round/>
                      <a:headEnd type="none" w="med" len="med"/>
                      <a:tailEnd type="none" w="med" len="med"/>
                    </a:lnR>
                    <a:solidFill>
                      <a:srgbClr val="D4EAE4"/>
                    </a:solidFill>
                  </a:tcPr>
                </a:tc>
              </a:tr>
              <a:tr h="375790">
                <a:tc>
                  <a:txBody>
                    <a:bodyPr/>
                    <a:lstStyle/>
                    <a:p>
                      <a:pPr marL="0" marR="0">
                        <a:lnSpc>
                          <a:spcPct val="107000"/>
                        </a:lnSpc>
                        <a:spcBef>
                          <a:spcPts val="0"/>
                        </a:spcBef>
                        <a:spcAft>
                          <a:spcPts val="0"/>
                        </a:spcAft>
                      </a:pPr>
                      <a:r>
                        <a:rPr lang="en-US" sz="1600" b="1" dirty="0">
                          <a:solidFill>
                            <a:schemeClr val="tx1"/>
                          </a:solidFill>
                          <a:effectLst/>
                        </a:rPr>
                        <a:t>auto</a:t>
                      </a:r>
                      <a:endParaRPr lang="en-US" sz="1600" b="1" dirty="0">
                        <a:solidFill>
                          <a:schemeClr val="tx1"/>
                        </a:solidFill>
                        <a:effectLst/>
                        <a:latin typeface="Arial" panose="020B0604020202020204" pitchFamily="34" charset="0"/>
                        <a:ea typeface="Calibri" panose="020F0502020204030204" pitchFamily="34" charset="0"/>
                      </a:endParaRPr>
                    </a:p>
                  </a:txBody>
                  <a:tcPr marL="68580" marR="68580" marT="0" marB="0">
                    <a:lnL w="12700" cap="flat" cmpd="sng" algn="ctr">
                      <a:solidFill>
                        <a:schemeClr val="tx1"/>
                      </a:solidFill>
                      <a:prstDash val="solid"/>
                      <a:round/>
                      <a:headEnd type="none" w="med" len="med"/>
                      <a:tailEnd type="none" w="med" len="med"/>
                    </a:lnL>
                    <a:solidFill>
                      <a:srgbClr val="D4EAE4"/>
                    </a:solidFill>
                  </a:tcPr>
                </a:tc>
                <a:tc>
                  <a:txBody>
                    <a:bodyPr/>
                    <a:lstStyle/>
                    <a:p>
                      <a:pPr marL="0" marR="0">
                        <a:lnSpc>
                          <a:spcPct val="107000"/>
                        </a:lnSpc>
                        <a:spcBef>
                          <a:spcPts val="0"/>
                        </a:spcBef>
                        <a:spcAft>
                          <a:spcPts val="0"/>
                        </a:spcAft>
                      </a:pPr>
                      <a:r>
                        <a:rPr lang="en-US" sz="1600" dirty="0">
                          <a:effectLst/>
                        </a:rPr>
                        <a:t>Configures a size to hold the maximum content</a:t>
                      </a:r>
                      <a:endParaRPr lang="en-US" sz="1600" dirty="0">
                        <a:effectLst/>
                        <a:latin typeface="Arial" panose="020B0604020202020204" pitchFamily="34" charset="0"/>
                        <a:ea typeface="Calibri" panose="020F0502020204030204" pitchFamily="34" charset="0"/>
                      </a:endParaRPr>
                    </a:p>
                  </a:txBody>
                  <a:tcPr marL="68580" marR="68580" marT="0" marB="0">
                    <a:lnR w="12700" cap="flat" cmpd="sng" algn="ctr">
                      <a:solidFill>
                        <a:schemeClr val="tx1"/>
                      </a:solidFill>
                      <a:prstDash val="solid"/>
                      <a:round/>
                      <a:headEnd type="none" w="med" len="med"/>
                      <a:tailEnd type="none" w="med" len="med"/>
                    </a:lnR>
                    <a:solidFill>
                      <a:srgbClr val="D4EAE4"/>
                    </a:solidFill>
                  </a:tcPr>
                </a:tc>
              </a:tr>
              <a:tr h="513728">
                <a:tc>
                  <a:txBody>
                    <a:bodyPr/>
                    <a:lstStyle/>
                    <a:p>
                      <a:pPr marL="0" marR="0">
                        <a:lnSpc>
                          <a:spcPct val="107000"/>
                        </a:lnSpc>
                        <a:spcBef>
                          <a:spcPts val="0"/>
                        </a:spcBef>
                        <a:spcAft>
                          <a:spcPts val="0"/>
                        </a:spcAft>
                      </a:pPr>
                      <a:r>
                        <a:rPr lang="en-US" sz="1600" b="1" dirty="0" err="1">
                          <a:solidFill>
                            <a:schemeClr val="tx1"/>
                          </a:solidFill>
                          <a:effectLst/>
                        </a:rPr>
                        <a:t>minmax</a:t>
                      </a:r>
                      <a:r>
                        <a:rPr lang="en-US" sz="1600" b="1" dirty="0">
                          <a:solidFill>
                            <a:schemeClr val="tx1"/>
                          </a:solidFill>
                          <a:effectLst/>
                        </a:rPr>
                        <a:t> (min, max)</a:t>
                      </a:r>
                      <a:endParaRPr lang="en-US" sz="1600" b="1" dirty="0">
                        <a:solidFill>
                          <a:schemeClr val="tx1"/>
                        </a:solidFill>
                        <a:effectLst/>
                        <a:latin typeface="Arial" panose="020B0604020202020204" pitchFamily="34" charset="0"/>
                        <a:ea typeface="Calibri" panose="020F0502020204030204" pitchFamily="34" charset="0"/>
                      </a:endParaRPr>
                    </a:p>
                  </a:txBody>
                  <a:tcPr marL="68580" marR="68580" marT="0" marB="0">
                    <a:lnL w="12700" cap="flat" cmpd="sng" algn="ctr">
                      <a:solidFill>
                        <a:schemeClr val="tx1"/>
                      </a:solidFill>
                      <a:prstDash val="solid"/>
                      <a:round/>
                      <a:headEnd type="none" w="med" len="med"/>
                      <a:tailEnd type="none" w="med" len="med"/>
                    </a:lnL>
                    <a:solidFill>
                      <a:srgbClr val="D4EAE4"/>
                    </a:solidFill>
                  </a:tcPr>
                </a:tc>
                <a:tc>
                  <a:txBody>
                    <a:bodyPr/>
                    <a:lstStyle/>
                    <a:p>
                      <a:pPr marL="0" marR="0">
                        <a:lnSpc>
                          <a:spcPct val="107000"/>
                        </a:lnSpc>
                        <a:spcBef>
                          <a:spcPts val="0"/>
                        </a:spcBef>
                        <a:spcAft>
                          <a:spcPts val="0"/>
                        </a:spcAft>
                      </a:pPr>
                      <a:r>
                        <a:rPr lang="en-US" sz="1600" dirty="0">
                          <a:effectLst/>
                        </a:rPr>
                        <a:t>Configures a size range greater or equal to min value and less than or equal to max value. The max can be set to a flex factor.</a:t>
                      </a:r>
                      <a:endParaRPr lang="en-US" sz="1600" dirty="0">
                        <a:effectLst/>
                        <a:latin typeface="Arial" panose="020B0604020202020204" pitchFamily="34" charset="0"/>
                        <a:ea typeface="Calibri" panose="020F0502020204030204" pitchFamily="34" charset="0"/>
                      </a:endParaRPr>
                    </a:p>
                  </a:txBody>
                  <a:tcPr marL="68580" marR="68580" marT="0" marB="0">
                    <a:lnR w="12700" cap="flat" cmpd="sng" algn="ctr">
                      <a:solidFill>
                        <a:schemeClr val="tx1"/>
                      </a:solidFill>
                      <a:prstDash val="solid"/>
                      <a:round/>
                      <a:headEnd type="none" w="med" len="med"/>
                      <a:tailEnd type="none" w="med" len="med"/>
                    </a:lnR>
                    <a:solidFill>
                      <a:srgbClr val="D4EAE4"/>
                    </a:solidFill>
                  </a:tcPr>
                </a:tc>
              </a:tr>
              <a:tr h="1284321">
                <a:tc>
                  <a:txBody>
                    <a:bodyPr/>
                    <a:lstStyle/>
                    <a:p>
                      <a:pPr marL="0" marR="0">
                        <a:lnSpc>
                          <a:spcPct val="107000"/>
                        </a:lnSpc>
                        <a:spcBef>
                          <a:spcPts val="0"/>
                        </a:spcBef>
                        <a:spcAft>
                          <a:spcPts val="0"/>
                        </a:spcAft>
                      </a:pPr>
                      <a:r>
                        <a:rPr lang="en-US" sz="1600" b="1" dirty="0">
                          <a:solidFill>
                            <a:schemeClr val="tx1"/>
                          </a:solidFill>
                          <a:effectLst/>
                        </a:rPr>
                        <a:t>repeat(repetition amount, format value) </a:t>
                      </a:r>
                      <a:endParaRPr lang="en-US" sz="1600" b="1" dirty="0">
                        <a:solidFill>
                          <a:schemeClr val="tx1"/>
                        </a:solidFill>
                        <a:effectLst/>
                        <a:latin typeface="Arial" panose="020B0604020202020204" pitchFamily="34" charset="0"/>
                        <a:ea typeface="Calibri" panose="020F0502020204030204" pitchFamily="34" charset="0"/>
                      </a:endParaRPr>
                    </a:p>
                  </a:txBody>
                  <a:tcPr marL="68580" marR="6858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D4EAE4"/>
                    </a:solidFill>
                  </a:tcPr>
                </a:tc>
                <a:tc>
                  <a:txBody>
                    <a:bodyPr/>
                    <a:lstStyle/>
                    <a:p>
                      <a:pPr marL="0" marR="0">
                        <a:lnSpc>
                          <a:spcPct val="107000"/>
                        </a:lnSpc>
                        <a:spcBef>
                          <a:spcPts val="0"/>
                        </a:spcBef>
                        <a:spcAft>
                          <a:spcPts val="0"/>
                        </a:spcAft>
                      </a:pPr>
                      <a:r>
                        <a:rPr lang="en-US" sz="1600" dirty="0">
                          <a:effectLst/>
                        </a:rPr>
                        <a:t>Repeats the column or row the number of times specified by the repetition amount numeric value or keyword and uses the format value to configure the column or row. The auto-fill keyword indicates to repeat but stop before an overflow.   </a:t>
                      </a:r>
                      <a:br>
                        <a:rPr lang="en-US" sz="1600" dirty="0">
                          <a:effectLst/>
                        </a:rPr>
                      </a:br>
                      <a:r>
                        <a:rPr lang="en-US" sz="1600" dirty="0">
                          <a:effectLst/>
                        </a:rPr>
                        <a:t>Example: repeat (autofill, 250px)</a:t>
                      </a:r>
                      <a:endParaRPr lang="en-US" sz="1600" dirty="0">
                        <a:effectLst/>
                        <a:latin typeface="Arial" panose="020B0604020202020204" pitchFamily="34" charset="0"/>
                        <a:ea typeface="Calibri" panose="020F0502020204030204" pitchFamily="34" charset="0"/>
                      </a:endParaRPr>
                    </a:p>
                  </a:txBody>
                  <a:tcPr marL="68580" marR="6858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D4EAE4"/>
                    </a:solidFill>
                  </a:tcPr>
                </a:tc>
              </a:tr>
            </a:tbl>
          </a:graphicData>
        </a:graphic>
      </p:graphicFrame>
    </p:spTree>
    <p:extLst>
      <p:ext uri="{BB962C8B-B14F-4D97-AF65-F5344CB8AC3E}">
        <p14:creationId xmlns:p14="http://schemas.microsoft.com/office/powerpoint/2010/main" val="11599456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sz="3600" dirty="0">
                <a:latin typeface="+mj-lt"/>
              </a:rPr>
              <a:t>Configure Grid Items</a:t>
            </a:r>
          </a:p>
        </p:txBody>
      </p:sp>
      <p:sp>
        <p:nvSpPr>
          <p:cNvPr id="3" name="Content Placeholder 2"/>
          <p:cNvSpPr>
            <a:spLocks noGrp="1"/>
          </p:cNvSpPr>
          <p:nvPr>
            <p:ph idx="1"/>
          </p:nvPr>
        </p:nvSpPr>
        <p:spPr>
          <a:xfrm>
            <a:off x="457200" y="857250"/>
            <a:ext cx="3657600" cy="3939540"/>
          </a:xfrm>
        </p:spPr>
        <p:txBody>
          <a:bodyPr wrap="square">
            <a:spAutoFit/>
          </a:bodyPr>
          <a:lstStyle/>
          <a:p>
            <a:r>
              <a:rPr lang="en-US" sz="1800" dirty="0"/>
              <a:t>The </a:t>
            </a:r>
            <a:r>
              <a:rPr lang="en-US" sz="1800" b="1" dirty="0"/>
              <a:t>grid-row property</a:t>
            </a:r>
            <a:r>
              <a:rPr lang="en-US" sz="1800" dirty="0"/>
              <a:t> </a:t>
            </a:r>
          </a:p>
          <a:p>
            <a:pPr lvl="1"/>
            <a:r>
              <a:rPr lang="en-US" sz="1800" dirty="0"/>
              <a:t>configures the area in rows </a:t>
            </a:r>
            <a:r>
              <a:rPr lang="en-US" sz="1800" dirty="0" smtClean="0"/>
              <a:t>that </a:t>
            </a:r>
            <a:r>
              <a:rPr lang="en-US" sz="1800" dirty="0"/>
              <a:t>is reserved for </a:t>
            </a:r>
            <a:r>
              <a:rPr lang="en-US" sz="1800" dirty="0" smtClean="0"/>
              <a:t>the </a:t>
            </a:r>
            <a:r>
              <a:rPr lang="en-US" sz="1800" dirty="0"/>
              <a:t>item in the grid </a:t>
            </a:r>
          </a:p>
          <a:p>
            <a:r>
              <a:rPr lang="en-US" sz="1800" dirty="0"/>
              <a:t>The </a:t>
            </a:r>
            <a:r>
              <a:rPr lang="en-US" sz="1800" b="1" dirty="0"/>
              <a:t>grid-column property</a:t>
            </a:r>
          </a:p>
          <a:p>
            <a:pPr lvl="1"/>
            <a:r>
              <a:rPr lang="en-US" sz="1800" dirty="0"/>
              <a:t>configures the area in columns </a:t>
            </a:r>
            <a:r>
              <a:rPr lang="en-US" sz="1800" dirty="0" smtClean="0"/>
              <a:t>that </a:t>
            </a:r>
            <a:r>
              <a:rPr lang="en-US" sz="1800" dirty="0"/>
              <a:t>is reserved </a:t>
            </a:r>
            <a:r>
              <a:rPr lang="en-US" sz="1800" dirty="0" smtClean="0"/>
              <a:t>for the </a:t>
            </a:r>
            <a:r>
              <a:rPr lang="en-US" sz="1800" dirty="0"/>
              <a:t>item in the grid</a:t>
            </a:r>
          </a:p>
          <a:p>
            <a:r>
              <a:rPr lang="en-US" sz="1800" dirty="0"/>
              <a:t>Grid Line Numbers</a:t>
            </a:r>
          </a:p>
          <a:p>
            <a:pPr lvl="1"/>
            <a:r>
              <a:rPr lang="en-US" sz="1800" dirty="0"/>
              <a:t>Identify the starting and ending </a:t>
            </a:r>
            <a:r>
              <a:rPr lang="en-US" sz="1800" dirty="0" smtClean="0"/>
              <a:t>line </a:t>
            </a:r>
            <a:r>
              <a:rPr lang="en-US" sz="1800" dirty="0"/>
              <a:t>number separated </a:t>
            </a:r>
            <a:r>
              <a:rPr lang="en-US" sz="1800" dirty="0" smtClean="0"/>
              <a:t>by </a:t>
            </a:r>
            <a:r>
              <a:rPr lang="en-US" sz="1800" dirty="0"/>
              <a:t>a / character</a:t>
            </a:r>
          </a:p>
        </p:txBody>
      </p:sp>
      <p:sp>
        <p:nvSpPr>
          <p:cNvPr id="4" name="Content Placeholder 3"/>
          <p:cNvSpPr>
            <a:spLocks noGrp="1"/>
          </p:cNvSpPr>
          <p:nvPr>
            <p:ph idx="13"/>
          </p:nvPr>
        </p:nvSpPr>
        <p:spPr>
          <a:xfrm>
            <a:off x="457200" y="4873704"/>
            <a:ext cx="4495800" cy="1338828"/>
          </a:xfrm>
        </p:spPr>
        <p:txBody>
          <a:bodyPr wrap="square">
            <a:spAutoFit/>
          </a:bodyPr>
          <a:lstStyle/>
          <a:p>
            <a:pPr marL="0" indent="0">
              <a:spcBef>
                <a:spcPts val="600"/>
              </a:spcBef>
              <a:buNone/>
            </a:pPr>
            <a:r>
              <a:rPr lang="en-US" sz="1800" dirty="0"/>
              <a:t>header { grid-row: 1 / 2; grid-column: 1 / 3; }</a:t>
            </a:r>
          </a:p>
          <a:p>
            <a:pPr marL="0" indent="0">
              <a:spcBef>
                <a:spcPts val="600"/>
              </a:spcBef>
              <a:buNone/>
            </a:pPr>
            <a:r>
              <a:rPr lang="en-US" sz="1800" dirty="0" err="1"/>
              <a:t>nav</a:t>
            </a:r>
            <a:r>
              <a:rPr lang="en-US" sz="1800" dirty="0"/>
              <a:t>      { grid-row: 2 / 3; grid-column: 1 / 2; }</a:t>
            </a:r>
          </a:p>
          <a:p>
            <a:pPr marL="0" indent="0">
              <a:spcBef>
                <a:spcPts val="600"/>
              </a:spcBef>
              <a:buNone/>
            </a:pPr>
            <a:r>
              <a:rPr lang="en-US" sz="1800" dirty="0"/>
              <a:t>main    { grid-row: 2 / 3; grid-column: 2 / 3; }</a:t>
            </a:r>
          </a:p>
          <a:p>
            <a:pPr marL="0" indent="0">
              <a:spcBef>
                <a:spcPts val="600"/>
              </a:spcBef>
              <a:buNone/>
            </a:pPr>
            <a:r>
              <a:rPr lang="en-US" sz="1800" dirty="0"/>
              <a:t>footer  { grid-row: 3 / 4; grid-column: 1 / 3; </a:t>
            </a:r>
            <a:r>
              <a:rPr lang="en-US" sz="1800" dirty="0" smtClean="0"/>
              <a:t>}</a:t>
            </a:r>
            <a:endParaRPr lang="en-US" sz="1800" dirty="0"/>
          </a:p>
        </p:txBody>
      </p:sp>
      <p:pic>
        <p:nvPicPr>
          <p:cNvPr id="6146" name="Picture 2" descr="The time sheet table has 2 columns and 7 rows. The header and footer have light gray backgrounds with centered and bolded content. Dashed, horizontal lines mark the bottoms of rows 2 through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74859" y="780449"/>
            <a:ext cx="4135741" cy="2780212"/>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3" descr="Left to right, the h 1 element contains the lighthouse background image, the web page’s left justified title, and the new tagline centered below the title in smaller, italicized font. Under the header, the content splits into 2 columns. The left column contains the navigation, with hyperlinks for home, menu, directions, and contact. The right column contains the main element. Top to bottom, the main element contains a left justified h 2 element, a right justified aside element, and two left justified article elements. Each article element includes an h 3 element for its title, a date element, and a paragraph element. The footer is centered and contains copyright informati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29200" y="3733800"/>
            <a:ext cx="3541175" cy="2580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04238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altLang="en-US" sz="3600" dirty="0">
                <a:latin typeface="+mj-lt"/>
              </a:rPr>
              <a:t>Progressive Enhancement with Grid</a:t>
            </a:r>
            <a:endParaRPr lang="en-US" sz="3600" dirty="0">
              <a:latin typeface="+mj-lt"/>
            </a:endParaRPr>
          </a:p>
        </p:txBody>
      </p:sp>
      <p:sp>
        <p:nvSpPr>
          <p:cNvPr id="3" name="Content Placeholder 2"/>
          <p:cNvSpPr>
            <a:spLocks noGrp="1"/>
          </p:cNvSpPr>
          <p:nvPr>
            <p:ph idx="1"/>
          </p:nvPr>
        </p:nvSpPr>
        <p:spPr>
          <a:xfrm>
            <a:off x="457200" y="838200"/>
            <a:ext cx="8153400" cy="1431161"/>
          </a:xfrm>
        </p:spPr>
        <p:txBody>
          <a:bodyPr wrap="square">
            <a:spAutoFit/>
          </a:bodyPr>
          <a:lstStyle/>
          <a:p>
            <a:r>
              <a:rPr lang="en-US" sz="2200" spc="-300" dirty="0" smtClean="0"/>
              <a:t>C S </a:t>
            </a:r>
            <a:r>
              <a:rPr lang="en-US" sz="2200" dirty="0" err="1" smtClean="0"/>
              <a:t>S</a:t>
            </a:r>
            <a:r>
              <a:rPr lang="en-US" sz="2200" dirty="0" smtClean="0"/>
              <a:t> </a:t>
            </a:r>
            <a:r>
              <a:rPr lang="en-US" sz="2200" dirty="0"/>
              <a:t>Feature Query</a:t>
            </a:r>
          </a:p>
          <a:p>
            <a:pPr lvl="1"/>
            <a:r>
              <a:rPr lang="en-US" sz="2200" dirty="0"/>
              <a:t>A </a:t>
            </a:r>
            <a:r>
              <a:rPr lang="en-US" sz="2200" b="1" dirty="0"/>
              <a:t>feature query</a:t>
            </a:r>
            <a:r>
              <a:rPr lang="en-US" sz="2200" dirty="0"/>
              <a:t> is a conditional that can be used to test for support of a </a:t>
            </a:r>
            <a:r>
              <a:rPr lang="en-US" sz="2200" spc="-300" dirty="0" smtClean="0"/>
              <a:t>C S </a:t>
            </a:r>
            <a:r>
              <a:rPr lang="en-US" sz="2200" dirty="0" err="1" smtClean="0"/>
              <a:t>S</a:t>
            </a:r>
            <a:r>
              <a:rPr lang="en-US" sz="2200" dirty="0" smtClean="0"/>
              <a:t> </a:t>
            </a:r>
            <a:r>
              <a:rPr lang="en-US" sz="2200" dirty="0"/>
              <a:t>property, and if support is found, apply the specified style rules.</a:t>
            </a:r>
          </a:p>
        </p:txBody>
      </p:sp>
      <p:sp>
        <p:nvSpPr>
          <p:cNvPr id="6" name="Content Placeholder 5"/>
          <p:cNvSpPr>
            <a:spLocks noGrp="1"/>
          </p:cNvSpPr>
          <p:nvPr>
            <p:ph idx="13"/>
          </p:nvPr>
        </p:nvSpPr>
        <p:spPr>
          <a:xfrm>
            <a:off x="457200" y="2362200"/>
            <a:ext cx="8153400" cy="3208571"/>
          </a:xfrm>
        </p:spPr>
        <p:txBody>
          <a:bodyPr wrap="square">
            <a:spAutoFit/>
          </a:bodyPr>
          <a:lstStyle/>
          <a:p>
            <a:pPr marL="742950" indent="0">
              <a:spcBef>
                <a:spcPts val="600"/>
              </a:spcBef>
              <a:buNone/>
            </a:pPr>
            <a:r>
              <a:rPr lang="en-US" sz="2200" dirty="0"/>
              <a:t>@supports ( display: grid) {</a:t>
            </a:r>
          </a:p>
          <a:p>
            <a:pPr marL="742950" indent="0">
              <a:spcBef>
                <a:spcPts val="600"/>
              </a:spcBef>
              <a:buNone/>
            </a:pPr>
            <a:r>
              <a:rPr lang="en-US" sz="2200" dirty="0"/>
              <a:t>…. </a:t>
            </a:r>
            <a:r>
              <a:rPr lang="en-US" sz="2200" i="1" dirty="0"/>
              <a:t>grid styles go here</a:t>
            </a:r>
            <a:r>
              <a:rPr lang="en-US" sz="2200" dirty="0"/>
              <a:t> …</a:t>
            </a:r>
          </a:p>
          <a:p>
            <a:pPr marL="742950" indent="0">
              <a:spcBef>
                <a:spcPts val="600"/>
              </a:spcBef>
              <a:buNone/>
            </a:pPr>
            <a:r>
              <a:rPr lang="en-US" sz="2200" dirty="0"/>
              <a:t>}</a:t>
            </a:r>
          </a:p>
          <a:p>
            <a:r>
              <a:rPr lang="en-US" sz="2200" dirty="0"/>
              <a:t>Progressive Enhancement Strategy</a:t>
            </a:r>
          </a:p>
          <a:p>
            <a:pPr lvl="1"/>
            <a:r>
              <a:rPr lang="en-US" sz="2200" dirty="0"/>
              <a:t>Configure web page layout with normal flow or float </a:t>
            </a:r>
            <a:r>
              <a:rPr lang="en-US" sz="2200" dirty="0" smtClean="0"/>
              <a:t>for browsers </a:t>
            </a:r>
            <a:r>
              <a:rPr lang="en-US" sz="2200" dirty="0"/>
              <a:t>and devices that do not support grid</a:t>
            </a:r>
          </a:p>
          <a:p>
            <a:pPr lvl="1"/>
            <a:r>
              <a:rPr lang="en-US" sz="2200" dirty="0"/>
              <a:t>Configure a feature query with grid layout for modern browsers</a:t>
            </a:r>
          </a:p>
        </p:txBody>
      </p:sp>
    </p:spTree>
    <p:extLst>
      <p:ext uri="{BB962C8B-B14F-4D97-AF65-F5344CB8AC3E}">
        <p14:creationId xmlns:p14="http://schemas.microsoft.com/office/powerpoint/2010/main" val="9059910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4114800" cy="553998"/>
          </a:xfrm>
        </p:spPr>
        <p:txBody>
          <a:bodyPr wrap="square">
            <a:spAutoFit/>
          </a:bodyPr>
          <a:lstStyle/>
          <a:p>
            <a:r>
              <a:rPr lang="en-US" sz="3600" dirty="0">
                <a:solidFill>
                  <a:schemeClr val="bg2"/>
                </a:solidFill>
                <a:latin typeface="+mj-lt"/>
              </a:rPr>
              <a:t>Viewport Meta Tag</a:t>
            </a:r>
          </a:p>
        </p:txBody>
      </p:sp>
      <p:sp>
        <p:nvSpPr>
          <p:cNvPr id="3" name="Content Placeholder 2"/>
          <p:cNvSpPr>
            <a:spLocks noGrp="1"/>
          </p:cNvSpPr>
          <p:nvPr>
            <p:ph idx="1"/>
          </p:nvPr>
        </p:nvSpPr>
        <p:spPr>
          <a:xfrm>
            <a:off x="457199" y="842546"/>
            <a:ext cx="5943601" cy="2716128"/>
          </a:xfrm>
        </p:spPr>
        <p:txBody>
          <a:bodyPr wrap="square">
            <a:spAutoFit/>
          </a:bodyPr>
          <a:lstStyle/>
          <a:p>
            <a:pPr marL="0" indent="0">
              <a:buNone/>
            </a:pPr>
            <a:r>
              <a:rPr lang="en-US" sz="2200" dirty="0"/>
              <a:t>Default action for most mobile </a:t>
            </a:r>
            <a:r>
              <a:rPr lang="en-US" sz="2200" dirty="0" smtClean="0"/>
              <a:t>devices </a:t>
            </a:r>
            <a:r>
              <a:rPr lang="en-US" sz="2200" dirty="0"/>
              <a:t>is to zoom out and scale the web </a:t>
            </a:r>
            <a:r>
              <a:rPr lang="en-US" sz="2200" dirty="0" smtClean="0"/>
              <a:t>page</a:t>
            </a:r>
            <a:endParaRPr lang="en-US" sz="2200" dirty="0"/>
          </a:p>
          <a:p>
            <a:r>
              <a:rPr lang="en-US" sz="2200" dirty="0"/>
              <a:t>Viewport Meta Tag</a:t>
            </a:r>
          </a:p>
          <a:p>
            <a:pPr lvl="1"/>
            <a:r>
              <a:rPr lang="en-US" sz="2200" dirty="0"/>
              <a:t>Created as an Apple </a:t>
            </a:r>
            <a:r>
              <a:rPr lang="en-US" sz="2200" dirty="0" smtClean="0"/>
              <a:t>extension to configure </a:t>
            </a:r>
            <a:r>
              <a:rPr lang="en-US" sz="2200" dirty="0"/>
              <a:t>display on mobile devices </a:t>
            </a:r>
          </a:p>
          <a:p>
            <a:pPr lvl="1"/>
            <a:r>
              <a:rPr lang="en-US" sz="2200" dirty="0"/>
              <a:t>Configures width and </a:t>
            </a:r>
            <a:r>
              <a:rPr lang="en-US" sz="2200" dirty="0" smtClean="0"/>
              <a:t>initial </a:t>
            </a:r>
            <a:r>
              <a:rPr lang="en-US" sz="2200" dirty="0"/>
              <a:t>scale of browser viewport</a:t>
            </a:r>
          </a:p>
        </p:txBody>
      </p:sp>
      <p:sp>
        <p:nvSpPr>
          <p:cNvPr id="6" name="Content Placeholder 5"/>
          <p:cNvSpPr>
            <a:spLocks noGrp="1"/>
          </p:cNvSpPr>
          <p:nvPr>
            <p:ph idx="13"/>
          </p:nvPr>
        </p:nvSpPr>
        <p:spPr>
          <a:xfrm>
            <a:off x="466725" y="3666292"/>
            <a:ext cx="5934075" cy="677108"/>
          </a:xfrm>
        </p:spPr>
        <p:txBody>
          <a:bodyPr wrap="square">
            <a:spAutoFit/>
          </a:bodyPr>
          <a:lstStyle/>
          <a:p>
            <a:pPr marL="0" indent="0">
              <a:spcBef>
                <a:spcPts val="600"/>
              </a:spcBef>
              <a:buNone/>
            </a:pPr>
            <a:r>
              <a:rPr lang="en-US" sz="2200" dirty="0"/>
              <a:t>&lt;meta name="viewport" </a:t>
            </a:r>
            <a:br>
              <a:rPr lang="en-US" sz="2200" dirty="0"/>
            </a:br>
            <a:r>
              <a:rPr lang="en-US" sz="2200" dirty="0"/>
              <a:t>content="width=device-width, initial-scale=1.0"&gt;</a:t>
            </a:r>
          </a:p>
        </p:txBody>
      </p:sp>
      <p:pic>
        <p:nvPicPr>
          <p:cNvPr id="7170" name="Picture 2" descr="The mobile emulator program adds a header and footer to the page. The header contains an address bar with a favorites interface and a search bar. The footer contains navigation controls and other setting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19344" y="136653"/>
            <a:ext cx="1934156" cy="3180766"/>
          </a:xfrm>
          <a:prstGeom prst="rect">
            <a:avLst/>
          </a:prstGeom>
          <a:noFill/>
          <a:extLst>
            <a:ext uri="{909E8E84-426E-40DD-AFC4-6F175D3DCCD1}">
              <a14:hiddenFill xmlns:a14="http://schemas.microsoft.com/office/drawing/2010/main">
                <a:solidFill>
                  <a:srgbClr val="FFFFFF"/>
                </a:solidFill>
              </a14:hiddenFill>
            </a:ext>
          </a:extLst>
        </p:spPr>
      </p:pic>
      <p:pic>
        <p:nvPicPr>
          <p:cNvPr id="7171" name="Picture 3" descr="A desktop browser displays the Casita Sedona web page in a narrow viewport. Below the cropped header, the page has 2 rows and 2 columns of navigation buttons, followed by h 2 elements and paragraph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06934" y="3376550"/>
            <a:ext cx="1965773" cy="2898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53861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1781"/>
            <a:ext cx="8153400" cy="1107996"/>
          </a:xfrm>
        </p:spPr>
        <p:txBody>
          <a:bodyPr wrap="square">
            <a:spAutoFit/>
          </a:bodyPr>
          <a:lstStyle/>
          <a:p>
            <a:r>
              <a:rPr lang="en-US" altLang="en-US" sz="3600" dirty="0">
                <a:latin typeface="+mj-lt"/>
              </a:rPr>
              <a:t>Telephone &amp; Text </a:t>
            </a:r>
            <a:r>
              <a:rPr lang="en-US" altLang="en-US" sz="3600" dirty="0" smtClean="0">
                <a:latin typeface="+mj-lt"/>
              </a:rPr>
              <a:t>Message Hyperlinks</a:t>
            </a:r>
            <a:endParaRPr lang="en-US" sz="3600" dirty="0">
              <a:latin typeface="+mj-lt"/>
            </a:endParaRPr>
          </a:p>
        </p:txBody>
      </p:sp>
      <p:sp>
        <p:nvSpPr>
          <p:cNvPr id="4" name="Content Placeholder 3"/>
          <p:cNvSpPr>
            <a:spLocks noGrp="1"/>
          </p:cNvSpPr>
          <p:nvPr>
            <p:ph idx="1"/>
          </p:nvPr>
        </p:nvSpPr>
        <p:spPr>
          <a:xfrm>
            <a:off x="457200" y="1295401"/>
            <a:ext cx="8153400" cy="384721"/>
          </a:xfrm>
        </p:spPr>
        <p:txBody>
          <a:bodyPr wrap="square">
            <a:spAutoFit/>
          </a:bodyPr>
          <a:lstStyle/>
          <a:p>
            <a:r>
              <a:rPr lang="en-US" sz="2500" dirty="0"/>
              <a:t>Telephone Scheme</a:t>
            </a:r>
          </a:p>
        </p:txBody>
      </p:sp>
      <p:sp>
        <p:nvSpPr>
          <p:cNvPr id="5" name="Content Placeholder 4"/>
          <p:cNvSpPr>
            <a:spLocks noGrp="1"/>
          </p:cNvSpPr>
          <p:nvPr>
            <p:ph idx="13"/>
          </p:nvPr>
        </p:nvSpPr>
        <p:spPr>
          <a:xfrm>
            <a:off x="457200" y="1847850"/>
            <a:ext cx="8153400" cy="1346522"/>
          </a:xfrm>
        </p:spPr>
        <p:txBody>
          <a:bodyPr wrap="square">
            <a:spAutoFit/>
          </a:bodyPr>
          <a:lstStyle/>
          <a:p>
            <a:pPr marL="0" indent="0">
              <a:buNone/>
            </a:pPr>
            <a:r>
              <a:rPr lang="en-US" sz="2500" dirty="0"/>
              <a:t>&lt;a </a:t>
            </a:r>
            <a:r>
              <a:rPr lang="en-US" sz="2500" dirty="0" err="1"/>
              <a:t>href</a:t>
            </a:r>
            <a:r>
              <a:rPr lang="en-US" sz="2500" dirty="0"/>
              <a:t>="tel:888-555-5555"&gt;Call 888-555-5555&lt;/a</a:t>
            </a:r>
            <a:r>
              <a:rPr lang="en-US" sz="2500" dirty="0" smtClean="0"/>
              <a:t>&gt;</a:t>
            </a:r>
          </a:p>
          <a:p>
            <a:pPr marL="285750" indent="0">
              <a:buNone/>
            </a:pPr>
            <a:r>
              <a:rPr lang="en-US" sz="2500" dirty="0"/>
              <a:t>Many mobile browsers will initiate a phone call when the hyperlink is clicked</a:t>
            </a:r>
            <a:r>
              <a:rPr lang="en-US" sz="2500" dirty="0" smtClean="0"/>
              <a:t>.</a:t>
            </a:r>
            <a:endParaRPr lang="en-US" sz="2500" dirty="0"/>
          </a:p>
        </p:txBody>
      </p:sp>
      <p:sp>
        <p:nvSpPr>
          <p:cNvPr id="6" name="Content Placeholder 5"/>
          <p:cNvSpPr>
            <a:spLocks noGrp="1"/>
          </p:cNvSpPr>
          <p:nvPr>
            <p:ph idx="14"/>
          </p:nvPr>
        </p:nvSpPr>
        <p:spPr>
          <a:xfrm>
            <a:off x="457200" y="3352800"/>
            <a:ext cx="8153400" cy="384721"/>
          </a:xfrm>
        </p:spPr>
        <p:txBody>
          <a:bodyPr wrap="square">
            <a:spAutoFit/>
          </a:bodyPr>
          <a:lstStyle/>
          <a:p>
            <a:r>
              <a:rPr lang="en-US" sz="2500" spc="-300" dirty="0" smtClean="0"/>
              <a:t>S M </a:t>
            </a:r>
            <a:r>
              <a:rPr lang="en-US" sz="2500" dirty="0" smtClean="0"/>
              <a:t>S </a:t>
            </a:r>
            <a:r>
              <a:rPr lang="en-US" sz="2500" dirty="0"/>
              <a:t>Scheme</a:t>
            </a:r>
          </a:p>
        </p:txBody>
      </p:sp>
      <p:sp>
        <p:nvSpPr>
          <p:cNvPr id="7" name="Content Placeholder 6"/>
          <p:cNvSpPr>
            <a:spLocks noGrp="1"/>
          </p:cNvSpPr>
          <p:nvPr>
            <p:ph idx="15"/>
          </p:nvPr>
        </p:nvSpPr>
        <p:spPr>
          <a:xfrm>
            <a:off x="457200" y="3867150"/>
            <a:ext cx="8153400" cy="1346522"/>
          </a:xfrm>
        </p:spPr>
        <p:txBody>
          <a:bodyPr wrap="square">
            <a:spAutoFit/>
          </a:bodyPr>
          <a:lstStyle/>
          <a:p>
            <a:pPr marL="0" indent="0">
              <a:buNone/>
            </a:pPr>
            <a:r>
              <a:rPr lang="en-US" sz="2500" dirty="0"/>
              <a:t>&lt;a </a:t>
            </a:r>
            <a:r>
              <a:rPr lang="en-US" sz="2500" dirty="0" err="1"/>
              <a:t>href</a:t>
            </a:r>
            <a:r>
              <a:rPr lang="en-US" sz="2500" dirty="0"/>
              <a:t>="sms:888-555-5555"&gt;Text 888-555-5555&lt;/a</a:t>
            </a:r>
            <a:r>
              <a:rPr lang="en-US" sz="2500" dirty="0" smtClean="0"/>
              <a:t>&gt;</a:t>
            </a:r>
          </a:p>
          <a:p>
            <a:pPr marL="285750" indent="0">
              <a:buNone/>
            </a:pPr>
            <a:r>
              <a:rPr lang="en-US" sz="2500" dirty="0"/>
              <a:t>Many mobile browsers will initiate a text message to the phone number when the hyperlink is clicked.</a:t>
            </a:r>
          </a:p>
        </p:txBody>
      </p:sp>
    </p:spTree>
    <p:extLst>
      <p:ext uri="{BB962C8B-B14F-4D97-AF65-F5344CB8AC3E}">
        <p14:creationId xmlns:p14="http://schemas.microsoft.com/office/powerpoint/2010/main" val="27804263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sz="3600" dirty="0">
                <a:solidFill>
                  <a:schemeClr val="bg2"/>
                </a:solidFill>
                <a:latin typeface="+mj-lt"/>
              </a:rPr>
              <a:t>Responsive Web Design</a:t>
            </a:r>
          </a:p>
        </p:txBody>
      </p:sp>
      <p:sp>
        <p:nvSpPr>
          <p:cNvPr id="3" name="Content Placeholder 2"/>
          <p:cNvSpPr>
            <a:spLocks noGrp="1"/>
          </p:cNvSpPr>
          <p:nvPr>
            <p:ph idx="1"/>
          </p:nvPr>
        </p:nvSpPr>
        <p:spPr>
          <a:xfrm>
            <a:off x="457200" y="838200"/>
            <a:ext cx="8153400" cy="2754600"/>
          </a:xfrm>
        </p:spPr>
        <p:txBody>
          <a:bodyPr wrap="square">
            <a:spAutoFit/>
          </a:bodyPr>
          <a:lstStyle/>
          <a:p>
            <a:pPr>
              <a:spcBef>
                <a:spcPts val="600"/>
              </a:spcBef>
            </a:pPr>
            <a:r>
              <a:rPr lang="en-US" sz="2200" dirty="0"/>
              <a:t>Term coined by Ethan </a:t>
            </a:r>
            <a:r>
              <a:rPr lang="en-US" sz="2200" dirty="0" err="1"/>
              <a:t>Marcotte</a:t>
            </a:r>
            <a:endParaRPr lang="en-US" sz="2200" dirty="0"/>
          </a:p>
          <a:p>
            <a:pPr>
              <a:spcBef>
                <a:spcPts val="600"/>
              </a:spcBef>
            </a:pPr>
            <a:r>
              <a:rPr lang="en-US" sz="2200" dirty="0"/>
              <a:t>Progressively enhancing a web page for different viewing contexts</a:t>
            </a:r>
          </a:p>
          <a:p>
            <a:pPr>
              <a:spcBef>
                <a:spcPts val="600"/>
              </a:spcBef>
            </a:pPr>
            <a:r>
              <a:rPr lang="en-US" sz="2200" dirty="0"/>
              <a:t>Techniques:</a:t>
            </a:r>
          </a:p>
          <a:p>
            <a:pPr lvl="1"/>
            <a:r>
              <a:rPr lang="en-US" sz="2200" dirty="0"/>
              <a:t>Fluid Layout</a:t>
            </a:r>
          </a:p>
          <a:p>
            <a:pPr lvl="1"/>
            <a:r>
              <a:rPr lang="en-US" sz="2200" spc="-300" dirty="0" smtClean="0"/>
              <a:t>C S </a:t>
            </a:r>
            <a:r>
              <a:rPr lang="en-US" sz="2200" dirty="0" err="1" smtClean="0"/>
              <a:t>S</a:t>
            </a:r>
            <a:r>
              <a:rPr lang="en-US" sz="2200" dirty="0" smtClean="0"/>
              <a:t> </a:t>
            </a:r>
            <a:r>
              <a:rPr lang="en-US" sz="2200" dirty="0"/>
              <a:t>Media Queries</a:t>
            </a:r>
          </a:p>
          <a:p>
            <a:pPr lvl="1"/>
            <a:r>
              <a:rPr lang="en-US" sz="2200" dirty="0"/>
              <a:t>Flexible Images</a:t>
            </a:r>
          </a:p>
        </p:txBody>
      </p:sp>
      <p:pic>
        <p:nvPicPr>
          <p:cNvPr id="8194" name="Picture 2" descr="The desktop browser wireframe has elements from top to bottom as follows, header, left column, n a v, right column, main, and footer. All elements are contained inside a wrapper. Both the tablet display and the smartphone display have elements from top to bottom as follows, header, n a v, main, and footer. All elements are contained inside a wrapper. When the two wireframes are compared, the smartphone display uses a larger n a v element and a smaller main elemen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14247" y="3657600"/>
            <a:ext cx="5107297" cy="26581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09861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7150"/>
            <a:ext cx="8153400" cy="553998"/>
          </a:xfrm>
        </p:spPr>
        <p:txBody>
          <a:bodyPr wrap="square">
            <a:spAutoFit/>
          </a:bodyPr>
          <a:lstStyle/>
          <a:p>
            <a:r>
              <a:rPr lang="en-US" altLang="en-US" sz="3600" spc="-500" dirty="0" smtClean="0">
                <a:latin typeface="+mj-lt"/>
              </a:rPr>
              <a:t>C S </a:t>
            </a:r>
            <a:r>
              <a:rPr lang="en-US" altLang="en-US" sz="3600" spc="-500" dirty="0" err="1" smtClean="0">
                <a:latin typeface="+mj-lt"/>
              </a:rPr>
              <a:t>S</a:t>
            </a:r>
            <a:r>
              <a:rPr lang="en-US" altLang="en-US" sz="3600" spc="-500" dirty="0" smtClean="0">
                <a:latin typeface="+mj-lt"/>
              </a:rPr>
              <a:t> </a:t>
            </a:r>
            <a:r>
              <a:rPr lang="en-US" altLang="en-US" sz="3600" dirty="0" smtClean="0">
                <a:latin typeface="+mj-lt"/>
              </a:rPr>
              <a:t>3Media </a:t>
            </a:r>
            <a:r>
              <a:rPr lang="en-US" altLang="en-US" sz="3600" dirty="0">
                <a:latin typeface="+mj-lt"/>
              </a:rPr>
              <a:t>Queries</a:t>
            </a:r>
            <a:endParaRPr lang="en-US" sz="3600" dirty="0">
              <a:latin typeface="+mj-lt"/>
            </a:endParaRPr>
          </a:p>
        </p:txBody>
      </p:sp>
      <p:sp>
        <p:nvSpPr>
          <p:cNvPr id="3" name="Content Placeholder 2"/>
          <p:cNvSpPr>
            <a:spLocks noGrp="1"/>
          </p:cNvSpPr>
          <p:nvPr>
            <p:ph idx="1"/>
          </p:nvPr>
        </p:nvSpPr>
        <p:spPr>
          <a:xfrm>
            <a:off x="457200" y="859929"/>
            <a:ext cx="5181600" cy="2000548"/>
          </a:xfrm>
        </p:spPr>
        <p:txBody>
          <a:bodyPr wrap="square">
            <a:spAutoFit/>
          </a:bodyPr>
          <a:lstStyle/>
          <a:p>
            <a:r>
              <a:rPr lang="en-US" sz="2000" b="1" dirty="0"/>
              <a:t>Media Query </a:t>
            </a:r>
          </a:p>
          <a:p>
            <a:pPr lvl="1"/>
            <a:r>
              <a:rPr lang="en-US" sz="2000" dirty="0"/>
              <a:t>Determines the capability of the mobile </a:t>
            </a:r>
            <a:r>
              <a:rPr lang="en-US" sz="2000" dirty="0" smtClean="0"/>
              <a:t>device</a:t>
            </a:r>
            <a:r>
              <a:rPr lang="en-US" sz="2000" dirty="0"/>
              <a:t>, such as screen resolution</a:t>
            </a:r>
          </a:p>
          <a:p>
            <a:pPr lvl="1"/>
            <a:r>
              <a:rPr lang="en-US" sz="2000" dirty="0"/>
              <a:t>Directs the browser to styles configured </a:t>
            </a:r>
            <a:r>
              <a:rPr lang="en-US" sz="2000" dirty="0" smtClean="0"/>
              <a:t>specifically </a:t>
            </a:r>
            <a:r>
              <a:rPr lang="en-US" sz="2000" dirty="0"/>
              <a:t>for those </a:t>
            </a:r>
            <a:r>
              <a:rPr lang="en-US" sz="2000" dirty="0" smtClean="0"/>
              <a:t>capabilities</a:t>
            </a:r>
            <a:endParaRPr lang="en-US" sz="2000" dirty="0"/>
          </a:p>
        </p:txBody>
      </p:sp>
      <p:sp>
        <p:nvSpPr>
          <p:cNvPr id="4" name="Content Placeholder 3"/>
          <p:cNvSpPr>
            <a:spLocks noGrp="1"/>
          </p:cNvSpPr>
          <p:nvPr>
            <p:ph idx="13"/>
          </p:nvPr>
        </p:nvSpPr>
        <p:spPr>
          <a:xfrm>
            <a:off x="457200" y="3483173"/>
            <a:ext cx="4114800" cy="307777"/>
          </a:xfrm>
        </p:spPr>
        <p:txBody>
          <a:bodyPr wrap="square">
            <a:spAutoFit/>
          </a:bodyPr>
          <a:lstStyle/>
          <a:p>
            <a:r>
              <a:rPr lang="en-US" sz="2000" dirty="0"/>
              <a:t>Link Element </a:t>
            </a:r>
            <a:r>
              <a:rPr lang="en-US" sz="2000" dirty="0" smtClean="0"/>
              <a:t>Example:</a:t>
            </a:r>
          </a:p>
        </p:txBody>
      </p:sp>
      <p:sp>
        <p:nvSpPr>
          <p:cNvPr id="5" name="Content Placeholder 4"/>
          <p:cNvSpPr>
            <a:spLocks noGrp="1"/>
          </p:cNvSpPr>
          <p:nvPr>
            <p:ph idx="14"/>
          </p:nvPr>
        </p:nvSpPr>
        <p:spPr>
          <a:xfrm>
            <a:off x="457200" y="3891915"/>
            <a:ext cx="8153400" cy="1115690"/>
          </a:xfrm>
        </p:spPr>
        <p:txBody>
          <a:bodyPr wrap="square">
            <a:spAutoFit/>
          </a:bodyPr>
          <a:lstStyle/>
          <a:p>
            <a:pPr marL="285750" indent="0">
              <a:spcBef>
                <a:spcPts val="0"/>
              </a:spcBef>
              <a:buNone/>
            </a:pPr>
            <a:r>
              <a:rPr lang="en-US" sz="2000" dirty="0"/>
              <a:t>&lt;link </a:t>
            </a:r>
            <a:r>
              <a:rPr lang="en-US" sz="2000" dirty="0" err="1"/>
              <a:t>href</a:t>
            </a:r>
            <a:r>
              <a:rPr lang="en-US" sz="2000" dirty="0"/>
              <a:t>="lighthousemobile.css"</a:t>
            </a:r>
            <a:br>
              <a:rPr lang="en-US" sz="2000" dirty="0"/>
            </a:br>
            <a:r>
              <a:rPr lang="en-US" sz="2000" dirty="0"/>
              <a:t>      media="only screen and (max-device-width: 480px)"&gt;</a:t>
            </a:r>
          </a:p>
          <a:p>
            <a:r>
              <a:rPr lang="en-US" sz="2000" spc="-300" dirty="0" smtClean="0"/>
              <a:t>C S </a:t>
            </a:r>
            <a:r>
              <a:rPr lang="en-US" sz="2000" dirty="0" err="1" smtClean="0"/>
              <a:t>S</a:t>
            </a:r>
            <a:r>
              <a:rPr lang="en-US" sz="2000" dirty="0" smtClean="0"/>
              <a:t> </a:t>
            </a:r>
            <a:r>
              <a:rPr lang="en-US" sz="2000" dirty="0"/>
              <a:t>Example:</a:t>
            </a:r>
          </a:p>
        </p:txBody>
      </p:sp>
      <p:sp>
        <p:nvSpPr>
          <p:cNvPr id="7" name="Content Placeholder 6"/>
          <p:cNvSpPr>
            <a:spLocks noGrp="1"/>
          </p:cNvSpPr>
          <p:nvPr>
            <p:ph idx="15"/>
          </p:nvPr>
        </p:nvSpPr>
        <p:spPr>
          <a:xfrm>
            <a:off x="457200" y="5076825"/>
            <a:ext cx="8153400" cy="1231106"/>
          </a:xfrm>
        </p:spPr>
        <p:txBody>
          <a:bodyPr wrap="square">
            <a:spAutoFit/>
          </a:bodyPr>
          <a:lstStyle/>
          <a:p>
            <a:pPr marL="285750" indent="0">
              <a:spcBef>
                <a:spcPts val="0"/>
              </a:spcBef>
              <a:buNone/>
            </a:pPr>
            <a:r>
              <a:rPr lang="en-US" sz="2000" dirty="0"/>
              <a:t>@media only screen and (max-width: 480px) {</a:t>
            </a:r>
          </a:p>
          <a:p>
            <a:pPr marL="285750" indent="0">
              <a:spcBef>
                <a:spcPts val="0"/>
              </a:spcBef>
              <a:buNone/>
            </a:pPr>
            <a:r>
              <a:rPr lang="en-US" sz="2000" dirty="0"/>
              <a:t>               header { background-image: </a:t>
            </a:r>
            <a:r>
              <a:rPr lang="en-US" sz="2000" dirty="0" err="1"/>
              <a:t>url</a:t>
            </a:r>
            <a:r>
              <a:rPr lang="en-US" sz="2000" dirty="0"/>
              <a:t>(mobile.gif);</a:t>
            </a:r>
          </a:p>
          <a:p>
            <a:pPr marL="285750" indent="0">
              <a:spcBef>
                <a:spcPts val="0"/>
              </a:spcBef>
              <a:buNone/>
            </a:pPr>
            <a:r>
              <a:rPr lang="en-US" sz="2000" dirty="0"/>
              <a:t>               }</a:t>
            </a:r>
          </a:p>
          <a:p>
            <a:pPr marL="285750" indent="0">
              <a:spcBef>
                <a:spcPts val="0"/>
              </a:spcBef>
              <a:buNone/>
            </a:pPr>
            <a:r>
              <a:rPr lang="en-US" sz="2000" dirty="0"/>
              <a:t>}</a:t>
            </a:r>
          </a:p>
        </p:txBody>
      </p:sp>
      <p:pic>
        <p:nvPicPr>
          <p:cNvPr id="9218" name="Picture 2" descr="The bistro home page displays in a mobile browser. All visible text is aligned left. The page has elements from top to bottom as follows. Search box, header, with lighthouse background image, vertical navigation with four buttons, main, containing two h 2 elements and two paragraph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00800" y="660658"/>
            <a:ext cx="2184457" cy="3177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07328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altLang="en-US" sz="3600">
                <a:solidFill>
                  <a:schemeClr val="bg2"/>
                </a:solidFill>
                <a:latin typeface="+mj-lt"/>
              </a:rPr>
              <a:t>Flexible </a:t>
            </a:r>
            <a:r>
              <a:rPr lang="en-US" altLang="en-US" sz="3600" smtClean="0">
                <a:solidFill>
                  <a:schemeClr val="bg2"/>
                </a:solidFill>
                <a:latin typeface="+mj-lt"/>
              </a:rPr>
              <a:t>Images</a:t>
            </a:r>
            <a:endParaRPr lang="en-US" sz="3600" dirty="0">
              <a:solidFill>
                <a:schemeClr val="bg2"/>
              </a:solidFill>
              <a:latin typeface="+mj-lt"/>
            </a:endParaRPr>
          </a:p>
        </p:txBody>
      </p:sp>
      <p:pic>
        <p:nvPicPr>
          <p:cNvPr id="6" name="Picture 2" descr="The desktop browser wireframe has elements from top to bottom as follows, header, left column, n a v, right column, main, and footer. All elements are contained inside a wrapper. Both the tablet display and the smartphone display have elements from top to bottom as follows, header, n a v, main, and footer. All elements are contained inside a wrapper. When the two wireframes are compared, the smartphone display uses a larger n a v element and a smaller main elem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7140" y="721712"/>
            <a:ext cx="6109082" cy="317956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457200" y="4032617"/>
            <a:ext cx="8153400" cy="369332"/>
          </a:xfrm>
        </p:spPr>
        <p:txBody>
          <a:bodyPr wrap="square">
            <a:spAutoFit/>
          </a:bodyPr>
          <a:lstStyle/>
          <a:p>
            <a:r>
              <a:rPr lang="en-US" sz="2400" dirty="0"/>
              <a:t>Edit </a:t>
            </a:r>
            <a:r>
              <a:rPr lang="en-US" sz="2400" spc="-300" dirty="0" smtClean="0"/>
              <a:t>H T M </a:t>
            </a:r>
            <a:r>
              <a:rPr lang="en-US" sz="2400" dirty="0" smtClean="0"/>
              <a:t>L</a:t>
            </a:r>
            <a:r>
              <a:rPr lang="en-US" sz="2400" dirty="0"/>
              <a:t>:</a:t>
            </a:r>
            <a:endParaRPr lang="en-US" sz="2400" dirty="0" smtClean="0"/>
          </a:p>
        </p:txBody>
      </p:sp>
      <p:sp>
        <p:nvSpPr>
          <p:cNvPr id="4" name="Content Placeholder 3"/>
          <p:cNvSpPr>
            <a:spLocks noGrp="1"/>
          </p:cNvSpPr>
          <p:nvPr>
            <p:ph idx="13"/>
          </p:nvPr>
        </p:nvSpPr>
        <p:spPr>
          <a:xfrm>
            <a:off x="457200" y="4470767"/>
            <a:ext cx="8153400" cy="931024"/>
          </a:xfrm>
        </p:spPr>
        <p:txBody>
          <a:bodyPr wrap="square">
            <a:spAutoFit/>
          </a:bodyPr>
          <a:lstStyle/>
          <a:p>
            <a:pPr marL="285750" indent="0">
              <a:buNone/>
            </a:pPr>
            <a:r>
              <a:rPr lang="en-US" sz="2400" dirty="0"/>
              <a:t>remove height and width </a:t>
            </a:r>
            <a:r>
              <a:rPr lang="en-US" sz="2400" dirty="0" smtClean="0"/>
              <a:t>attributes</a:t>
            </a:r>
            <a:endParaRPr lang="en-US" sz="2400" dirty="0"/>
          </a:p>
          <a:p>
            <a:r>
              <a:rPr lang="en-US" sz="2400" spc="-300" dirty="0" smtClean="0"/>
              <a:t>C S </a:t>
            </a:r>
            <a:r>
              <a:rPr lang="en-US" sz="2400" dirty="0" smtClean="0"/>
              <a:t>S</a:t>
            </a:r>
            <a:r>
              <a:rPr lang="en-US" sz="2400" dirty="0"/>
              <a:t>:</a:t>
            </a:r>
          </a:p>
        </p:txBody>
      </p:sp>
      <p:sp>
        <p:nvSpPr>
          <p:cNvPr id="5" name="Content Placeholder 4"/>
          <p:cNvSpPr>
            <a:spLocks noGrp="1"/>
          </p:cNvSpPr>
          <p:nvPr>
            <p:ph idx="14"/>
          </p:nvPr>
        </p:nvSpPr>
        <p:spPr>
          <a:xfrm>
            <a:off x="457200" y="5480417"/>
            <a:ext cx="8153400" cy="815608"/>
          </a:xfrm>
        </p:spPr>
        <p:txBody>
          <a:bodyPr wrap="square">
            <a:spAutoFit/>
          </a:bodyPr>
          <a:lstStyle/>
          <a:p>
            <a:pPr marL="285750" indent="0">
              <a:spcBef>
                <a:spcPts val="600"/>
              </a:spcBef>
              <a:buNone/>
            </a:pPr>
            <a:r>
              <a:rPr lang="en-US" sz="2400" dirty="0" err="1"/>
              <a:t>img</a:t>
            </a:r>
            <a:r>
              <a:rPr lang="en-US" sz="2400" dirty="0"/>
              <a:t> { max-width: 100%;</a:t>
            </a:r>
          </a:p>
          <a:p>
            <a:pPr marL="0" indent="0">
              <a:spcBef>
                <a:spcPts val="600"/>
              </a:spcBef>
              <a:buNone/>
            </a:pPr>
            <a:r>
              <a:rPr lang="en-US" sz="2400" dirty="0"/>
              <a:t>         height: auto; }</a:t>
            </a:r>
          </a:p>
        </p:txBody>
      </p:sp>
    </p:spTree>
    <p:extLst>
      <p:ext uri="{BB962C8B-B14F-4D97-AF65-F5344CB8AC3E}">
        <p14:creationId xmlns:p14="http://schemas.microsoft.com/office/powerpoint/2010/main" val="3786020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579"/>
            <a:ext cx="8153400" cy="1107996"/>
          </a:xfrm>
        </p:spPr>
        <p:txBody>
          <a:bodyPr wrap="square">
            <a:spAutoFit/>
          </a:bodyPr>
          <a:lstStyle/>
          <a:p>
            <a:r>
              <a:rPr lang="en-US" altLang="en-US" sz="3600" dirty="0">
                <a:solidFill>
                  <a:schemeClr val="bg2"/>
                </a:solidFill>
                <a:latin typeface="+mj-lt"/>
              </a:rPr>
              <a:t>Responsive </a:t>
            </a:r>
            <a:r>
              <a:rPr lang="en-US" altLang="en-US" sz="3600" dirty="0" smtClean="0">
                <a:solidFill>
                  <a:schemeClr val="bg2"/>
                </a:solidFill>
                <a:latin typeface="+mj-lt"/>
              </a:rPr>
              <a:t>Images </a:t>
            </a:r>
            <a:r>
              <a:rPr lang="en-US" altLang="en-US" sz="3600" spc="-500" dirty="0" smtClean="0">
                <a:solidFill>
                  <a:schemeClr val="bg2"/>
                </a:solidFill>
                <a:latin typeface="+mj-lt"/>
              </a:rPr>
              <a:t>H T M </a:t>
            </a:r>
            <a:r>
              <a:rPr lang="en-US" altLang="en-US" sz="3600" dirty="0" smtClean="0">
                <a:solidFill>
                  <a:schemeClr val="bg2"/>
                </a:solidFill>
                <a:latin typeface="+mj-lt"/>
              </a:rPr>
              <a:t>L </a:t>
            </a:r>
            <a:r>
              <a:rPr lang="en-US" altLang="en-US" sz="3600" dirty="0">
                <a:solidFill>
                  <a:schemeClr val="bg2"/>
                </a:solidFill>
                <a:latin typeface="+mj-lt"/>
              </a:rPr>
              <a:t>5.1 Picture Element</a:t>
            </a:r>
            <a:endParaRPr lang="en-US" sz="3600" dirty="0">
              <a:solidFill>
                <a:schemeClr val="bg2"/>
              </a:solidFill>
              <a:latin typeface="+mj-lt"/>
            </a:endParaRPr>
          </a:p>
        </p:txBody>
      </p:sp>
      <p:pic>
        <p:nvPicPr>
          <p:cNvPr id="11266" name="Picture 2" descr="The picture element web page displays the large version of an image of a waterwheel. As the user makes the viewport smaller, the page displays the medium version and then the small on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17829" y="1273353"/>
            <a:ext cx="5309355" cy="2137655"/>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idx="1"/>
          </p:nvPr>
        </p:nvSpPr>
        <p:spPr>
          <a:xfrm>
            <a:off x="457200" y="3506614"/>
            <a:ext cx="8153400" cy="2600712"/>
          </a:xfrm>
        </p:spPr>
        <p:txBody>
          <a:bodyPr wrap="square">
            <a:spAutoFit/>
          </a:bodyPr>
          <a:lstStyle/>
          <a:p>
            <a:pPr marL="0" indent="0">
              <a:spcBef>
                <a:spcPts val="600"/>
              </a:spcBef>
              <a:buNone/>
            </a:pPr>
            <a:r>
              <a:rPr lang="en-US" sz="2400" dirty="0"/>
              <a:t>&lt;picture&gt;</a:t>
            </a:r>
          </a:p>
          <a:p>
            <a:pPr marL="0" indent="0">
              <a:spcBef>
                <a:spcPts val="600"/>
              </a:spcBef>
              <a:buNone/>
            </a:pPr>
            <a:r>
              <a:rPr lang="en-US" sz="2400" dirty="0"/>
              <a:t>&lt;source media="(min-width: 1200px)" </a:t>
            </a:r>
            <a:r>
              <a:rPr lang="en-US" sz="2400" dirty="0" err="1"/>
              <a:t>srcset</a:t>
            </a:r>
            <a:r>
              <a:rPr lang="en-US" sz="2400" dirty="0"/>
              <a:t>="large.jpg"&gt;</a:t>
            </a:r>
          </a:p>
          <a:p>
            <a:pPr marL="0" indent="0">
              <a:spcBef>
                <a:spcPts val="600"/>
              </a:spcBef>
              <a:buNone/>
            </a:pPr>
            <a:r>
              <a:rPr lang="en-US" sz="2400" dirty="0"/>
              <a:t>&lt;source media="(min-width: 800px)" </a:t>
            </a:r>
            <a:r>
              <a:rPr lang="en-US" sz="2400" dirty="0" err="1"/>
              <a:t>srcset</a:t>
            </a:r>
            <a:r>
              <a:rPr lang="en-US" sz="2400" dirty="0"/>
              <a:t>="medium.jpg"&gt;</a:t>
            </a:r>
          </a:p>
          <a:p>
            <a:pPr marL="0" indent="0">
              <a:spcBef>
                <a:spcPts val="600"/>
              </a:spcBef>
              <a:buNone/>
            </a:pPr>
            <a:r>
              <a:rPr lang="en-US" sz="2400" dirty="0"/>
              <a:t>&lt;source media="(min-width: 320px)" </a:t>
            </a:r>
            <a:r>
              <a:rPr lang="en-US" sz="2400" dirty="0" err="1"/>
              <a:t>srcset</a:t>
            </a:r>
            <a:r>
              <a:rPr lang="en-US" sz="2400" dirty="0"/>
              <a:t>="small.jpg"&gt;</a:t>
            </a:r>
          </a:p>
          <a:p>
            <a:pPr marL="0" indent="0">
              <a:spcBef>
                <a:spcPts val="600"/>
              </a:spcBef>
              <a:buNone/>
            </a:pPr>
            <a:r>
              <a:rPr lang="en-US" sz="2400" dirty="0"/>
              <a:t>&lt;</a:t>
            </a:r>
            <a:r>
              <a:rPr lang="en-US" sz="2400" dirty="0" err="1"/>
              <a:t>img</a:t>
            </a:r>
            <a:r>
              <a:rPr lang="en-US" sz="2400" dirty="0"/>
              <a:t> </a:t>
            </a:r>
            <a:r>
              <a:rPr lang="en-US" sz="2400" dirty="0" err="1"/>
              <a:t>src</a:t>
            </a:r>
            <a:r>
              <a:rPr lang="en-US" sz="2400" dirty="0"/>
              <a:t>="fallback.jpg" alt="waterwheel"&gt;</a:t>
            </a:r>
          </a:p>
          <a:p>
            <a:pPr marL="0" indent="0">
              <a:spcBef>
                <a:spcPts val="600"/>
              </a:spcBef>
              <a:buNone/>
            </a:pPr>
            <a:r>
              <a:rPr lang="en-US" sz="2400" dirty="0"/>
              <a:t>&lt;/picture</a:t>
            </a:r>
            <a:r>
              <a:rPr lang="en-US" sz="2400" dirty="0" smtClean="0"/>
              <a:t>&gt;</a:t>
            </a:r>
            <a:endParaRPr lang="en-US" sz="2400" dirty="0"/>
          </a:p>
        </p:txBody>
      </p:sp>
    </p:spTree>
    <p:extLst>
      <p:ext uri="{BB962C8B-B14F-4D97-AF65-F5344CB8AC3E}">
        <p14:creationId xmlns:p14="http://schemas.microsoft.com/office/powerpoint/2010/main" val="29387256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579"/>
            <a:ext cx="8153400" cy="1107996"/>
          </a:xfrm>
        </p:spPr>
        <p:txBody>
          <a:bodyPr wrap="square">
            <a:spAutoFit/>
          </a:bodyPr>
          <a:lstStyle/>
          <a:p>
            <a:r>
              <a:rPr lang="en-US" altLang="en-US" sz="3600" dirty="0">
                <a:solidFill>
                  <a:schemeClr val="bg2"/>
                </a:solidFill>
                <a:latin typeface="+mj-lt"/>
              </a:rPr>
              <a:t>Responsive </a:t>
            </a:r>
            <a:r>
              <a:rPr lang="en-US" altLang="en-US" sz="3600" dirty="0" smtClean="0">
                <a:solidFill>
                  <a:schemeClr val="bg2"/>
                </a:solidFill>
                <a:latin typeface="+mj-lt"/>
              </a:rPr>
              <a:t>Images </a:t>
            </a:r>
            <a:r>
              <a:rPr lang="en-US" altLang="en-US" sz="3600" spc="-500" dirty="0" smtClean="0">
                <a:solidFill>
                  <a:schemeClr val="bg2"/>
                </a:solidFill>
                <a:latin typeface="+mj-lt"/>
              </a:rPr>
              <a:t>H T M </a:t>
            </a:r>
            <a:r>
              <a:rPr lang="en-US" altLang="en-US" sz="3600" dirty="0" smtClean="0">
                <a:solidFill>
                  <a:schemeClr val="bg2"/>
                </a:solidFill>
                <a:latin typeface="+mj-lt"/>
              </a:rPr>
              <a:t>L </a:t>
            </a:r>
            <a:r>
              <a:rPr lang="en-US" altLang="en-US" sz="3600" dirty="0">
                <a:solidFill>
                  <a:schemeClr val="bg2"/>
                </a:solidFill>
                <a:latin typeface="+mj-lt"/>
              </a:rPr>
              <a:t>5.1 sizes &amp; </a:t>
            </a:r>
            <a:r>
              <a:rPr lang="en-US" altLang="en-US" sz="3600" dirty="0" err="1">
                <a:solidFill>
                  <a:schemeClr val="bg2"/>
                </a:solidFill>
                <a:latin typeface="+mj-lt"/>
              </a:rPr>
              <a:t>srcset</a:t>
            </a:r>
            <a:r>
              <a:rPr lang="en-US" altLang="en-US" sz="3600" dirty="0">
                <a:solidFill>
                  <a:schemeClr val="bg2"/>
                </a:solidFill>
                <a:latin typeface="+mj-lt"/>
              </a:rPr>
              <a:t> Attributes</a:t>
            </a:r>
            <a:endParaRPr lang="en-US" sz="3600" dirty="0">
              <a:solidFill>
                <a:schemeClr val="bg2"/>
              </a:solidFill>
              <a:latin typeface="+mj-lt"/>
            </a:endParaRPr>
          </a:p>
        </p:txBody>
      </p:sp>
      <p:pic>
        <p:nvPicPr>
          <p:cNvPr id="12290" name="Picture 2" descr="The picture element web page displays the large version of an image of a waterwheel. As the user makes the viewport smaller, the page displays the medium version and then the small o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816" y="1283690"/>
            <a:ext cx="7085354" cy="2852712"/>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idx="1"/>
          </p:nvPr>
        </p:nvSpPr>
        <p:spPr>
          <a:xfrm>
            <a:off x="457200" y="4202088"/>
            <a:ext cx="8153400" cy="1708160"/>
          </a:xfrm>
        </p:spPr>
        <p:txBody>
          <a:bodyPr wrap="square">
            <a:spAutoFit/>
          </a:bodyPr>
          <a:lstStyle/>
          <a:p>
            <a:pPr marL="0" indent="0">
              <a:spcBef>
                <a:spcPts val="600"/>
              </a:spcBef>
              <a:buNone/>
            </a:pPr>
            <a:r>
              <a:rPr lang="en-US" sz="2400" dirty="0"/>
              <a:t>&lt;</a:t>
            </a:r>
            <a:r>
              <a:rPr lang="en-US" sz="2400" dirty="0" err="1"/>
              <a:t>img</a:t>
            </a:r>
            <a:r>
              <a:rPr lang="en-US" sz="2400" dirty="0"/>
              <a:t> </a:t>
            </a:r>
            <a:r>
              <a:rPr lang="en-US" sz="2400" dirty="0" err="1"/>
              <a:t>src</a:t>
            </a:r>
            <a:r>
              <a:rPr lang="en-US" sz="2400" dirty="0"/>
              <a:t>="fallback.jpg"</a:t>
            </a:r>
          </a:p>
          <a:p>
            <a:pPr marL="0" indent="0">
              <a:spcBef>
                <a:spcPts val="600"/>
              </a:spcBef>
              <a:buNone/>
            </a:pPr>
            <a:r>
              <a:rPr lang="en-US" sz="2400" dirty="0"/>
              <a:t>sizes="100vw"</a:t>
            </a:r>
          </a:p>
          <a:p>
            <a:pPr marL="0" indent="0">
              <a:spcBef>
                <a:spcPts val="600"/>
              </a:spcBef>
              <a:buNone/>
            </a:pPr>
            <a:r>
              <a:rPr lang="en-US" sz="2400" dirty="0" err="1"/>
              <a:t>srcset</a:t>
            </a:r>
            <a:r>
              <a:rPr lang="en-US" sz="2400" dirty="0"/>
              <a:t>="large.jpg 1200w, medium.jpg 800w, small.jpg 320w"</a:t>
            </a:r>
          </a:p>
          <a:p>
            <a:pPr marL="0" indent="0">
              <a:spcBef>
                <a:spcPts val="600"/>
              </a:spcBef>
              <a:buNone/>
            </a:pPr>
            <a:r>
              <a:rPr lang="en-US" sz="2400" dirty="0"/>
              <a:t>alt="waterwheel"&gt;</a:t>
            </a:r>
          </a:p>
        </p:txBody>
      </p:sp>
    </p:spTree>
    <p:extLst>
      <p:ext uri="{BB962C8B-B14F-4D97-AF65-F5344CB8AC3E}">
        <p14:creationId xmlns:p14="http://schemas.microsoft.com/office/powerpoint/2010/main" val="5793131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66675"/>
            <a:ext cx="8153400" cy="553998"/>
          </a:xfrm>
        </p:spPr>
        <p:txBody>
          <a:bodyPr wrap="square">
            <a:spAutoFit/>
          </a:bodyPr>
          <a:lstStyle/>
          <a:p>
            <a:r>
              <a:rPr lang="en-US" sz="3600" dirty="0">
                <a:latin typeface="+mj-lt"/>
              </a:rPr>
              <a:t>Learning Outcomes</a:t>
            </a:r>
          </a:p>
        </p:txBody>
      </p:sp>
      <p:sp>
        <p:nvSpPr>
          <p:cNvPr id="5" name="Content Placeholder 4"/>
          <p:cNvSpPr>
            <a:spLocks noGrp="1"/>
          </p:cNvSpPr>
          <p:nvPr>
            <p:ph idx="1"/>
          </p:nvPr>
        </p:nvSpPr>
        <p:spPr>
          <a:xfrm>
            <a:off x="457200" y="838200"/>
            <a:ext cx="8153400" cy="5293757"/>
          </a:xfrm>
        </p:spPr>
        <p:txBody>
          <a:bodyPr wrap="square">
            <a:spAutoFit/>
          </a:bodyPr>
          <a:lstStyle/>
          <a:p>
            <a:pPr>
              <a:spcBef>
                <a:spcPts val="1200"/>
              </a:spcBef>
            </a:pPr>
            <a:r>
              <a:rPr lang="en-US" sz="2200" dirty="0"/>
              <a:t>Describe the purpose of </a:t>
            </a:r>
            <a:r>
              <a:rPr lang="en-US" sz="2200" spc="-300" dirty="0" smtClean="0"/>
              <a:t>C S </a:t>
            </a:r>
            <a:r>
              <a:rPr lang="en-US" sz="2200" dirty="0" err="1" smtClean="0"/>
              <a:t>S</a:t>
            </a:r>
            <a:r>
              <a:rPr lang="en-US" sz="2200" dirty="0" smtClean="0"/>
              <a:t> </a:t>
            </a:r>
            <a:r>
              <a:rPr lang="en-US" sz="2200" dirty="0"/>
              <a:t>Flexible Box Layout</a:t>
            </a:r>
          </a:p>
          <a:p>
            <a:pPr>
              <a:spcBef>
                <a:spcPts val="1200"/>
              </a:spcBef>
            </a:pPr>
            <a:r>
              <a:rPr lang="en-US" sz="2200" dirty="0"/>
              <a:t>Configure a web page that applies </a:t>
            </a:r>
            <a:r>
              <a:rPr lang="en-US" sz="2200" spc="-300" dirty="0" smtClean="0"/>
              <a:t>C S </a:t>
            </a:r>
            <a:r>
              <a:rPr lang="en-US" sz="2200" dirty="0" err="1" smtClean="0"/>
              <a:t>S</a:t>
            </a:r>
            <a:r>
              <a:rPr lang="en-US" sz="2200" dirty="0" smtClean="0"/>
              <a:t> </a:t>
            </a:r>
            <a:r>
              <a:rPr lang="en-US" sz="2200" dirty="0"/>
              <a:t>Flexible Box Layout</a:t>
            </a:r>
          </a:p>
          <a:p>
            <a:pPr>
              <a:spcBef>
                <a:spcPts val="1200"/>
              </a:spcBef>
            </a:pPr>
            <a:r>
              <a:rPr lang="en-US" sz="2200" dirty="0"/>
              <a:t>Describe the purpose of </a:t>
            </a:r>
            <a:r>
              <a:rPr lang="en-US" sz="2200" spc="-300" dirty="0" smtClean="0"/>
              <a:t>C S </a:t>
            </a:r>
            <a:r>
              <a:rPr lang="en-US" sz="2200" dirty="0" err="1" smtClean="0"/>
              <a:t>S</a:t>
            </a:r>
            <a:r>
              <a:rPr lang="en-US" sz="2200" dirty="0" smtClean="0"/>
              <a:t> </a:t>
            </a:r>
            <a:r>
              <a:rPr lang="en-US" sz="2200" dirty="0"/>
              <a:t>Grid Layout</a:t>
            </a:r>
          </a:p>
          <a:p>
            <a:pPr>
              <a:spcBef>
                <a:spcPts val="1200"/>
              </a:spcBef>
            </a:pPr>
            <a:r>
              <a:rPr lang="en-US" sz="2200" dirty="0"/>
              <a:t>Configure a grid container</a:t>
            </a:r>
          </a:p>
          <a:p>
            <a:pPr>
              <a:spcBef>
                <a:spcPts val="1200"/>
              </a:spcBef>
            </a:pPr>
            <a:r>
              <a:rPr lang="en-US" sz="2200" dirty="0"/>
              <a:t>Configure grid rows, grid columns, and grid gaps</a:t>
            </a:r>
          </a:p>
          <a:p>
            <a:pPr>
              <a:spcBef>
                <a:spcPts val="1200"/>
              </a:spcBef>
            </a:pPr>
            <a:r>
              <a:rPr lang="en-US" sz="2200" dirty="0"/>
              <a:t>Create responsive page layouts with </a:t>
            </a:r>
            <a:r>
              <a:rPr lang="en-US" sz="2200" spc="-300" dirty="0" smtClean="0"/>
              <a:t>C S </a:t>
            </a:r>
            <a:r>
              <a:rPr lang="en-US" sz="2200" dirty="0" err="1" smtClean="0"/>
              <a:t>S</a:t>
            </a:r>
            <a:r>
              <a:rPr lang="en-US" sz="2200" dirty="0" smtClean="0"/>
              <a:t> </a:t>
            </a:r>
            <a:r>
              <a:rPr lang="en-US" sz="2200" dirty="0"/>
              <a:t>Grid Layout</a:t>
            </a:r>
          </a:p>
          <a:p>
            <a:pPr>
              <a:spcBef>
                <a:spcPts val="1200"/>
              </a:spcBef>
            </a:pPr>
            <a:r>
              <a:rPr lang="en-US" sz="2200" dirty="0"/>
              <a:t>Configure web pages for mobile display using the viewport meta tag</a:t>
            </a:r>
          </a:p>
          <a:p>
            <a:pPr>
              <a:spcBef>
                <a:spcPts val="1200"/>
              </a:spcBef>
            </a:pPr>
            <a:r>
              <a:rPr lang="en-US" sz="2200" dirty="0"/>
              <a:t>Apply responsive web design techniques with </a:t>
            </a:r>
            <a:r>
              <a:rPr lang="en-US" sz="2200" spc="-300" dirty="0" smtClean="0"/>
              <a:t>C S </a:t>
            </a:r>
            <a:r>
              <a:rPr lang="en-US" sz="2200" dirty="0" err="1" smtClean="0"/>
              <a:t>S</a:t>
            </a:r>
            <a:r>
              <a:rPr lang="en-US" sz="2200" dirty="0" smtClean="0"/>
              <a:t> </a:t>
            </a:r>
            <a:r>
              <a:rPr lang="en-US" sz="2200" dirty="0"/>
              <a:t>media queries </a:t>
            </a:r>
          </a:p>
          <a:p>
            <a:pPr>
              <a:spcBef>
                <a:spcPts val="1200"/>
              </a:spcBef>
            </a:pPr>
            <a:r>
              <a:rPr lang="en-US" sz="2200" dirty="0"/>
              <a:t>Apply responsive image techniques including the new </a:t>
            </a:r>
            <a:r>
              <a:rPr lang="en-US" sz="2200" spc="-300" dirty="0" smtClean="0"/>
              <a:t>H T M L </a:t>
            </a:r>
            <a:r>
              <a:rPr lang="en-US" sz="2200" dirty="0" smtClean="0"/>
              <a:t>5 </a:t>
            </a:r>
            <a:r>
              <a:rPr lang="en-US" sz="2200" dirty="0"/>
              <a:t>picture </a:t>
            </a:r>
            <a:r>
              <a:rPr lang="en-US" sz="2200" dirty="0" smtClean="0"/>
              <a:t>element</a:t>
            </a:r>
            <a:endParaRPr lang="en-US" sz="2200" dirty="0"/>
          </a:p>
        </p:txBody>
      </p:sp>
    </p:spTree>
    <p:extLst>
      <p:ext uri="{BB962C8B-B14F-4D97-AF65-F5344CB8AC3E}">
        <p14:creationId xmlns:p14="http://schemas.microsoft.com/office/powerpoint/2010/main" val="32976846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4652"/>
            <a:ext cx="8153400" cy="553998"/>
          </a:xfrm>
        </p:spPr>
        <p:txBody>
          <a:bodyPr wrap="square">
            <a:spAutoFit/>
          </a:bodyPr>
          <a:lstStyle/>
          <a:p>
            <a:r>
              <a:rPr lang="en-US" altLang="en-US" sz="3600" dirty="0">
                <a:solidFill>
                  <a:schemeClr val="bg2"/>
                </a:solidFill>
                <a:latin typeface="+mj-lt"/>
              </a:rPr>
              <a:t>Testing Mobile Display Options</a:t>
            </a:r>
            <a:endParaRPr lang="en-US" sz="3600" dirty="0">
              <a:solidFill>
                <a:schemeClr val="bg2"/>
              </a:solidFill>
              <a:latin typeface="+mj-lt"/>
            </a:endParaRPr>
          </a:p>
        </p:txBody>
      </p:sp>
      <p:sp>
        <p:nvSpPr>
          <p:cNvPr id="4" name="Content Placeholder 3"/>
          <p:cNvSpPr>
            <a:spLocks noGrp="1"/>
          </p:cNvSpPr>
          <p:nvPr>
            <p:ph idx="1"/>
          </p:nvPr>
        </p:nvSpPr>
        <p:spPr>
          <a:xfrm>
            <a:off x="457199" y="838200"/>
            <a:ext cx="4724401" cy="3839513"/>
          </a:xfrm>
        </p:spPr>
        <p:txBody>
          <a:bodyPr wrap="square">
            <a:spAutoFit/>
          </a:bodyPr>
          <a:lstStyle/>
          <a:p>
            <a:r>
              <a:rPr lang="en-US" sz="2400" dirty="0"/>
              <a:t>Test with a mobile device</a:t>
            </a:r>
          </a:p>
          <a:p>
            <a:r>
              <a:rPr lang="en-US" sz="2400" dirty="0"/>
              <a:t>Emulators </a:t>
            </a:r>
          </a:p>
          <a:p>
            <a:pPr lvl="1"/>
            <a:r>
              <a:rPr lang="en-US" sz="2400" b="1" dirty="0"/>
              <a:t>Opera Mobile Emulator </a:t>
            </a:r>
          </a:p>
          <a:p>
            <a:pPr lvl="1"/>
            <a:r>
              <a:rPr lang="en-US" sz="2400" b="1" dirty="0"/>
              <a:t>Mobilizer</a:t>
            </a:r>
          </a:p>
          <a:p>
            <a:pPr lvl="1"/>
            <a:r>
              <a:rPr lang="en-US" sz="2400" b="1" dirty="0"/>
              <a:t>Opera Mini Simulator</a:t>
            </a:r>
          </a:p>
          <a:p>
            <a:pPr lvl="1"/>
            <a:r>
              <a:rPr lang="en-US" sz="2400" b="1" dirty="0"/>
              <a:t>iPhone Emulator</a:t>
            </a:r>
          </a:p>
          <a:p>
            <a:r>
              <a:rPr lang="en-US" sz="2400" b="1" dirty="0"/>
              <a:t>Test with a Desktop Browser</a:t>
            </a:r>
          </a:p>
          <a:p>
            <a:r>
              <a:rPr lang="en-US" sz="2400" b="1" dirty="0"/>
              <a:t>Install an </a:t>
            </a:r>
            <a:r>
              <a:rPr lang="en-US" sz="2400" b="1" spc="-300" dirty="0" err="1" smtClean="0"/>
              <a:t>i</a:t>
            </a:r>
            <a:r>
              <a:rPr lang="en-US" sz="2400" b="1" spc="-300" dirty="0" smtClean="0"/>
              <a:t> O </a:t>
            </a:r>
            <a:r>
              <a:rPr lang="en-US" sz="2400" b="1" dirty="0" smtClean="0"/>
              <a:t>S </a:t>
            </a:r>
            <a:r>
              <a:rPr lang="en-US" sz="2400" b="1" dirty="0"/>
              <a:t>or Android </a:t>
            </a:r>
            <a:r>
              <a:rPr lang="en-US" sz="2400" b="1" spc="-300" dirty="0" smtClean="0"/>
              <a:t>S D </a:t>
            </a:r>
            <a:r>
              <a:rPr lang="en-US" sz="2400" b="1" dirty="0" smtClean="0"/>
              <a:t>K</a:t>
            </a:r>
            <a:endParaRPr lang="en-US" sz="2400" b="1" dirty="0"/>
          </a:p>
        </p:txBody>
      </p:sp>
      <p:pic>
        <p:nvPicPr>
          <p:cNvPr id="13314" name="Picture 2" descr="The mobile emulator program adds a header and footer to the page. The header contains an address bar with a favorites interface and a search bar. The footer contains navigation controls and other setting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5597" y="813949"/>
            <a:ext cx="3126629" cy="5472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41576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4652"/>
            <a:ext cx="8153400" cy="553998"/>
          </a:xfrm>
        </p:spPr>
        <p:txBody>
          <a:bodyPr wrap="square">
            <a:spAutoFit/>
          </a:bodyPr>
          <a:lstStyle/>
          <a:p>
            <a:r>
              <a:rPr lang="en-US" sz="3600" spc="-500" dirty="0" smtClean="0">
                <a:solidFill>
                  <a:schemeClr val="bg2"/>
                </a:solidFill>
                <a:latin typeface="+mj-lt"/>
              </a:rPr>
              <a:t>C S </a:t>
            </a:r>
            <a:r>
              <a:rPr lang="en-US" sz="3600" dirty="0" err="1" smtClean="0">
                <a:solidFill>
                  <a:schemeClr val="bg2"/>
                </a:solidFill>
                <a:latin typeface="+mj-lt"/>
              </a:rPr>
              <a:t>S</a:t>
            </a:r>
            <a:r>
              <a:rPr lang="en-US" sz="3600" dirty="0" smtClean="0">
                <a:solidFill>
                  <a:schemeClr val="bg2"/>
                </a:solidFill>
                <a:latin typeface="+mj-lt"/>
              </a:rPr>
              <a:t> </a:t>
            </a:r>
            <a:r>
              <a:rPr lang="en-US" sz="3600" dirty="0">
                <a:solidFill>
                  <a:schemeClr val="bg2"/>
                </a:solidFill>
                <a:latin typeface="+mj-lt"/>
              </a:rPr>
              <a:t>Debugging Tips</a:t>
            </a:r>
          </a:p>
        </p:txBody>
      </p:sp>
      <p:sp>
        <p:nvSpPr>
          <p:cNvPr id="4" name="Content Placeholder 3"/>
          <p:cNvSpPr>
            <a:spLocks noGrp="1"/>
          </p:cNvSpPr>
          <p:nvPr>
            <p:ph idx="1"/>
          </p:nvPr>
        </p:nvSpPr>
        <p:spPr>
          <a:xfrm>
            <a:off x="457199" y="838200"/>
            <a:ext cx="8153401" cy="3062377"/>
          </a:xfrm>
        </p:spPr>
        <p:txBody>
          <a:bodyPr wrap="square">
            <a:spAutoFit/>
          </a:bodyPr>
          <a:lstStyle/>
          <a:p>
            <a:r>
              <a:rPr lang="en-US" sz="2400" dirty="0"/>
              <a:t>Manually check syntax errors</a:t>
            </a:r>
          </a:p>
          <a:p>
            <a:r>
              <a:rPr lang="en-US" sz="2400" dirty="0"/>
              <a:t>Use </a:t>
            </a:r>
            <a:r>
              <a:rPr lang="en-US" sz="2400" spc="-300" dirty="0" smtClean="0"/>
              <a:t>W 3 </a:t>
            </a:r>
            <a:r>
              <a:rPr lang="en-US" sz="2400" dirty="0" smtClean="0"/>
              <a:t>C </a:t>
            </a:r>
            <a:r>
              <a:rPr lang="en-US" sz="2400" spc="-300" dirty="0" err="1"/>
              <a:t>C</a:t>
            </a:r>
            <a:r>
              <a:rPr lang="en-US" sz="2400" spc="-300" dirty="0"/>
              <a:t> S </a:t>
            </a:r>
            <a:r>
              <a:rPr lang="en-US" sz="2400" dirty="0" err="1" smtClean="0"/>
              <a:t>S</a:t>
            </a:r>
            <a:r>
              <a:rPr lang="en-US" sz="2400" dirty="0" smtClean="0"/>
              <a:t> </a:t>
            </a:r>
            <a:r>
              <a:rPr lang="en-US" sz="2400" dirty="0"/>
              <a:t>Validator to check  syntax errors</a:t>
            </a:r>
          </a:p>
          <a:p>
            <a:pPr lvl="1"/>
            <a:r>
              <a:rPr lang="en-US" sz="2400" dirty="0">
                <a:hlinkClick r:id="rId3" tooltip="http://jigsaw.w3.org/css-validator/"/>
              </a:rPr>
              <a:t>http://jigsaw.w3.org/css-validator/</a:t>
            </a:r>
            <a:endParaRPr lang="en-US" sz="2400" dirty="0"/>
          </a:p>
          <a:p>
            <a:r>
              <a:rPr lang="en-US" sz="2400" dirty="0"/>
              <a:t>Configure temporary background colors</a:t>
            </a:r>
          </a:p>
          <a:p>
            <a:r>
              <a:rPr lang="en-US" sz="2400" dirty="0"/>
              <a:t>Configure temporary borders</a:t>
            </a:r>
          </a:p>
          <a:p>
            <a:r>
              <a:rPr lang="en-US" sz="2400" dirty="0"/>
              <a:t>Use </a:t>
            </a:r>
            <a:r>
              <a:rPr lang="en-US" sz="2400" spc="-300" dirty="0" smtClean="0"/>
              <a:t>C S </a:t>
            </a:r>
            <a:r>
              <a:rPr lang="en-US" sz="2400" dirty="0" err="1" smtClean="0"/>
              <a:t>S</a:t>
            </a:r>
            <a:r>
              <a:rPr lang="en-US" sz="2400" dirty="0" smtClean="0"/>
              <a:t> </a:t>
            </a:r>
            <a:r>
              <a:rPr lang="en-US" sz="2400" dirty="0"/>
              <a:t>comments to find the </a:t>
            </a:r>
            <a:r>
              <a:rPr lang="en-US" sz="2400" dirty="0" smtClean="0"/>
              <a:t>unexpected</a:t>
            </a:r>
          </a:p>
        </p:txBody>
      </p:sp>
      <p:sp>
        <p:nvSpPr>
          <p:cNvPr id="5" name="Content Placeholder 4"/>
          <p:cNvSpPr>
            <a:spLocks noGrp="1"/>
          </p:cNvSpPr>
          <p:nvPr>
            <p:ph idx="13"/>
          </p:nvPr>
        </p:nvSpPr>
        <p:spPr>
          <a:xfrm>
            <a:off x="466725" y="4010025"/>
            <a:ext cx="8143875" cy="1862048"/>
          </a:xfrm>
        </p:spPr>
        <p:txBody>
          <a:bodyPr wrap="square">
            <a:spAutoFit/>
          </a:bodyPr>
          <a:lstStyle/>
          <a:p>
            <a:pPr marL="285750" indent="0">
              <a:buNone/>
            </a:pPr>
            <a:r>
              <a:rPr lang="en-US" sz="2400" dirty="0"/>
              <a:t>/* the browser ignores this code */</a:t>
            </a:r>
          </a:p>
          <a:p>
            <a:r>
              <a:rPr lang="en-US" sz="2400" dirty="0"/>
              <a:t>Don’t expect your pages to look exactly the same in all browsers!</a:t>
            </a:r>
          </a:p>
          <a:p>
            <a:r>
              <a:rPr lang="en-US" sz="2400" dirty="0"/>
              <a:t>Be patient!</a:t>
            </a:r>
          </a:p>
        </p:txBody>
      </p:sp>
    </p:spTree>
    <p:extLst>
      <p:ext uri="{BB962C8B-B14F-4D97-AF65-F5344CB8AC3E}">
        <p14:creationId xmlns:p14="http://schemas.microsoft.com/office/powerpoint/2010/main" val="8772406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4652"/>
            <a:ext cx="8153400" cy="553998"/>
          </a:xfrm>
        </p:spPr>
        <p:txBody>
          <a:bodyPr wrap="square">
            <a:spAutoFit/>
          </a:bodyPr>
          <a:lstStyle/>
          <a:p>
            <a:r>
              <a:rPr lang="en-US" sz="3600" dirty="0">
                <a:solidFill>
                  <a:schemeClr val="bg2"/>
                </a:solidFill>
                <a:latin typeface="+mj-lt"/>
              </a:rPr>
              <a:t>Summary</a:t>
            </a:r>
          </a:p>
        </p:txBody>
      </p:sp>
      <p:sp>
        <p:nvSpPr>
          <p:cNvPr id="4" name="Content Placeholder 3"/>
          <p:cNvSpPr>
            <a:spLocks noGrp="1"/>
          </p:cNvSpPr>
          <p:nvPr>
            <p:ph idx="1"/>
          </p:nvPr>
        </p:nvSpPr>
        <p:spPr>
          <a:xfrm>
            <a:off x="457199" y="840343"/>
            <a:ext cx="8153401" cy="5355312"/>
          </a:xfrm>
        </p:spPr>
        <p:txBody>
          <a:bodyPr wrap="square">
            <a:spAutoFit/>
          </a:bodyPr>
          <a:lstStyle/>
          <a:p>
            <a:pPr>
              <a:spcBef>
                <a:spcPts val="1200"/>
              </a:spcBef>
            </a:pPr>
            <a:r>
              <a:rPr lang="en-US" sz="2400" dirty="0"/>
              <a:t>This chapter expanded your </a:t>
            </a:r>
            <a:r>
              <a:rPr lang="en-US" sz="2400" spc="-300" dirty="0" smtClean="0"/>
              <a:t>C S </a:t>
            </a:r>
            <a:r>
              <a:rPr lang="en-US" sz="2400" dirty="0" err="1" smtClean="0"/>
              <a:t>S</a:t>
            </a:r>
            <a:r>
              <a:rPr lang="en-US" sz="2400" dirty="0" smtClean="0"/>
              <a:t> </a:t>
            </a:r>
            <a:r>
              <a:rPr lang="en-US" sz="2400" dirty="0"/>
              <a:t>and </a:t>
            </a:r>
            <a:r>
              <a:rPr lang="en-US" sz="2400" spc="-300" dirty="0" smtClean="0"/>
              <a:t>H T M </a:t>
            </a:r>
            <a:r>
              <a:rPr lang="en-US" sz="2400" dirty="0" smtClean="0"/>
              <a:t>L </a:t>
            </a:r>
            <a:r>
              <a:rPr lang="en-US" sz="2400" dirty="0"/>
              <a:t>skillset.</a:t>
            </a:r>
          </a:p>
          <a:p>
            <a:pPr>
              <a:spcBef>
                <a:spcPts val="1200"/>
              </a:spcBef>
            </a:pPr>
            <a:r>
              <a:rPr lang="en-US" sz="2400" dirty="0"/>
              <a:t>You configured web pages with </a:t>
            </a:r>
            <a:r>
              <a:rPr lang="en-US" sz="2400" spc="-300" dirty="0" smtClean="0"/>
              <a:t>C S </a:t>
            </a:r>
            <a:r>
              <a:rPr lang="en-US" sz="2400" dirty="0" err="1" smtClean="0"/>
              <a:t>S</a:t>
            </a:r>
            <a:r>
              <a:rPr lang="en-US" sz="2400" dirty="0" smtClean="0"/>
              <a:t> </a:t>
            </a:r>
            <a:r>
              <a:rPr lang="en-US" sz="2400" dirty="0"/>
              <a:t>Flexible Box Layout (</a:t>
            </a:r>
            <a:r>
              <a:rPr lang="en-US" sz="2400" dirty="0" err="1"/>
              <a:t>flexbox</a:t>
            </a:r>
            <a:r>
              <a:rPr lang="en-US" sz="2400" dirty="0"/>
              <a:t>).</a:t>
            </a:r>
          </a:p>
          <a:p>
            <a:pPr>
              <a:spcBef>
                <a:spcPts val="1200"/>
              </a:spcBef>
            </a:pPr>
            <a:r>
              <a:rPr lang="en-US" sz="2400" dirty="0"/>
              <a:t>You configured web pages with </a:t>
            </a:r>
            <a:r>
              <a:rPr lang="en-US" sz="2400" spc="-300" dirty="0" smtClean="0"/>
              <a:t>C S </a:t>
            </a:r>
            <a:r>
              <a:rPr lang="en-US" sz="2400" dirty="0" err="1" smtClean="0"/>
              <a:t>S</a:t>
            </a:r>
            <a:r>
              <a:rPr lang="en-US" sz="2400" dirty="0" smtClean="0"/>
              <a:t> </a:t>
            </a:r>
            <a:r>
              <a:rPr lang="en-US" sz="2400" dirty="0"/>
              <a:t>Grid Layout.</a:t>
            </a:r>
          </a:p>
          <a:p>
            <a:pPr>
              <a:spcBef>
                <a:spcPts val="1200"/>
              </a:spcBef>
            </a:pPr>
            <a:r>
              <a:rPr lang="en-US" sz="2400" dirty="0"/>
              <a:t>You configured web pages for mobile display using the viewport meta tag.</a:t>
            </a:r>
          </a:p>
          <a:p>
            <a:pPr>
              <a:spcBef>
                <a:spcPts val="1200"/>
              </a:spcBef>
            </a:pPr>
            <a:r>
              <a:rPr lang="en-US" sz="2400" dirty="0"/>
              <a:t>You applied responsive web design techniques with </a:t>
            </a:r>
            <a:r>
              <a:rPr lang="en-US" sz="2400" spc="-300" dirty="0" smtClean="0"/>
              <a:t>C S </a:t>
            </a:r>
            <a:r>
              <a:rPr lang="en-US" sz="2400" dirty="0" err="1" smtClean="0"/>
              <a:t>S</a:t>
            </a:r>
            <a:r>
              <a:rPr lang="en-US" sz="2400" dirty="0" smtClean="0"/>
              <a:t> </a:t>
            </a:r>
            <a:r>
              <a:rPr lang="en-US" sz="2400" dirty="0"/>
              <a:t>media queries and feature queries. </a:t>
            </a:r>
          </a:p>
          <a:p>
            <a:pPr>
              <a:spcBef>
                <a:spcPts val="1200"/>
              </a:spcBef>
            </a:pPr>
            <a:r>
              <a:rPr lang="en-US" sz="2400" dirty="0"/>
              <a:t>You applied responsive image techniques including the picture element.</a:t>
            </a:r>
          </a:p>
          <a:p>
            <a:pPr>
              <a:spcBef>
                <a:spcPts val="1200"/>
              </a:spcBef>
            </a:pPr>
            <a:r>
              <a:rPr lang="en-US" sz="2400" dirty="0"/>
              <a:t>You explored techniques for testing the mobile display of  a web page</a:t>
            </a:r>
            <a:r>
              <a:rPr lang="en-US" sz="2400" dirty="0" smtClean="0"/>
              <a:t>.</a:t>
            </a:r>
            <a:endParaRPr lang="en-US" sz="2400" dirty="0"/>
          </a:p>
        </p:txBody>
      </p:sp>
    </p:spTree>
    <p:extLst>
      <p:ext uri="{BB962C8B-B14F-4D97-AF65-F5344CB8AC3E}">
        <p14:creationId xmlns:p14="http://schemas.microsoft.com/office/powerpoint/2010/main" val="42550648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6154" y="66675"/>
            <a:ext cx="8135396" cy="553998"/>
          </a:xfrm>
        </p:spPr>
        <p:txBody>
          <a:bodyPr wrap="square">
            <a:spAutoFit/>
          </a:bodyPr>
          <a:lstStyle/>
          <a:p>
            <a:r>
              <a:rPr lang="en-US" sz="3600" dirty="0">
                <a:latin typeface="+mj-lt"/>
              </a:rPr>
              <a:t>Copyright</a:t>
            </a:r>
            <a:endParaRPr lang="en-US" sz="3600" b="0" dirty="0">
              <a:latin typeface="+mj-lt"/>
            </a:endParaRPr>
          </a:p>
        </p:txBody>
      </p:sp>
      <p:pic>
        <p:nvPicPr>
          <p:cNvPr id="5" name="Graphic 6" descr="Warning">
            <a:extLst>
              <a:ext uri="{FF2B5EF4-FFF2-40B4-BE49-F238E27FC236}">
                <a16:creationId xmlns:a16="http://schemas.microsoft.com/office/drawing/2014/main" xmlns="" id="{C06FB2D2-3F36-42C9-A5A6-B6234DC54C96}"/>
              </a:ext>
            </a:extLst>
          </p:cNvPr>
          <p:cNvPicPr>
            <a:picLocks noChangeAspect="1"/>
          </p:cNvPicPr>
          <p:nvPr/>
        </p:nvPicPr>
        <p:blipFill>
          <a:blip r:embed="rId2">
            <a:extLst>
              <a:ext uri="{96DAC541-7B7A-43D3-8B79-37D633B846F1}">
                <asvg:svgBlip xmlns="" xmlns:asvg="http://schemas.microsoft.com/office/drawing/2016/SVG/main" r:embed="rId4"/>
              </a:ext>
            </a:extLst>
          </a:blip>
          <a:stretch>
            <a:fillRect/>
          </a:stretch>
        </p:blipFill>
        <p:spPr>
          <a:xfrm>
            <a:off x="422559" y="2372223"/>
            <a:ext cx="1180041" cy="1324299"/>
          </a:xfrm>
          <a:prstGeom prst="rect">
            <a:avLst/>
          </a:prstGeom>
        </p:spPr>
      </p:pic>
      <p:sp>
        <p:nvSpPr>
          <p:cNvPr id="6" name="Text Placeholder 1">
            <a:extLst>
              <a:ext uri="{FF2B5EF4-FFF2-40B4-BE49-F238E27FC236}">
                <a16:creationId xmlns:a16="http://schemas.microsoft.com/office/drawing/2014/main" xmlns="" id="{AD5FAE7B-F718-4307-B112-AD6256157E8F}"/>
              </a:ext>
            </a:extLst>
          </p:cNvPr>
          <p:cNvSpPr txBox="1">
            <a:spLocks/>
          </p:cNvSpPr>
          <p:nvPr/>
        </p:nvSpPr>
        <p:spPr>
          <a:xfrm>
            <a:off x="1733549" y="1961468"/>
            <a:ext cx="6858001" cy="2636392"/>
          </a:xfrm>
          <a:prstGeom prst="rect">
            <a:avLst/>
          </a:prstGeom>
        </p:spPr>
        <p:style>
          <a:lnRef idx="2">
            <a:schemeClr val="dk1"/>
          </a:lnRef>
          <a:fillRef idx="1">
            <a:schemeClr val="lt1"/>
          </a:fillRef>
          <a:effectRef idx="0">
            <a:schemeClr val="dk1"/>
          </a:effectRef>
          <a:fontRef idx="minor">
            <a:schemeClr val="dk1"/>
          </a:fontRef>
        </p:style>
        <p:txBody>
          <a:bodyPr vert="horz" lIns="182880" tIns="182880" rIns="182880" bIns="182880" rtlCol="0" anchor="ctr">
            <a:noAutofit/>
          </a:bodyPr>
          <a:lstStyle>
            <a:lvl1pPr marL="256032" indent="-256032" algn="l" defTabSz="914400" rtl="0" eaLnBrk="1" latinLnBrk="0" hangingPunct="1">
              <a:spcBef>
                <a:spcPts val="1500"/>
              </a:spcBef>
              <a:buClr>
                <a:srgbClr val="007FA3"/>
              </a:buClr>
              <a:buFont typeface="Arial" panose="020B0604020202020204" pitchFamily="34" charset="0"/>
              <a:buChar char="•"/>
              <a:defRPr sz="1600" kern="1200">
                <a:solidFill>
                  <a:schemeClr val="dk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dk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dk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dk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dk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dk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dk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dk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dk1"/>
                </a:solidFill>
                <a:latin typeface="+mn-lt"/>
                <a:ea typeface="+mn-ea"/>
                <a:cs typeface="+mn-cs"/>
              </a:defRPr>
            </a:lvl9pPr>
          </a:lstStyle>
          <a:p>
            <a:pPr marL="101600" indent="0">
              <a:buFont typeface="Arial" panose="020B0604020202020204" pitchFamily="34" charset="0"/>
              <a:buNone/>
            </a:pPr>
            <a:r>
              <a:rPr lang="en-US" b="1" smtClean="0"/>
              <a:t>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endParaRPr lang="en-US" b="1" dirty="0"/>
          </a:p>
        </p:txBody>
      </p:sp>
    </p:spTree>
    <p:extLst>
      <p:ext uri="{BB962C8B-B14F-4D97-AF65-F5344CB8AC3E}">
        <p14:creationId xmlns:p14="http://schemas.microsoft.com/office/powerpoint/2010/main" val="3341268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sz="3600" spc="-500" dirty="0" smtClean="0">
                <a:latin typeface="+mj-lt"/>
              </a:rPr>
              <a:t>C S </a:t>
            </a:r>
            <a:r>
              <a:rPr lang="en-US" sz="3600" dirty="0" err="1" smtClean="0">
                <a:latin typeface="+mj-lt"/>
              </a:rPr>
              <a:t>S</a:t>
            </a:r>
            <a:r>
              <a:rPr lang="en-US" sz="3600" dirty="0" smtClean="0">
                <a:latin typeface="+mj-lt"/>
              </a:rPr>
              <a:t> </a:t>
            </a:r>
            <a:r>
              <a:rPr lang="en-US" sz="3600" dirty="0">
                <a:latin typeface="+mj-lt"/>
              </a:rPr>
              <a:t>Flexible Box Layout </a:t>
            </a:r>
            <a:r>
              <a:rPr lang="en-US" sz="3600" dirty="0" smtClean="0">
                <a:latin typeface="+mj-lt"/>
              </a:rPr>
              <a:t>aka </a:t>
            </a:r>
            <a:r>
              <a:rPr lang="en-US" sz="3600" dirty="0">
                <a:latin typeface="+mj-lt"/>
              </a:rPr>
              <a:t>flexbox</a:t>
            </a:r>
          </a:p>
        </p:txBody>
      </p:sp>
      <p:sp>
        <p:nvSpPr>
          <p:cNvPr id="6" name="Content Placeholder 5"/>
          <p:cNvSpPr>
            <a:spLocks noGrp="1"/>
          </p:cNvSpPr>
          <p:nvPr>
            <p:ph idx="1"/>
          </p:nvPr>
        </p:nvSpPr>
        <p:spPr>
          <a:xfrm>
            <a:off x="457200" y="857250"/>
            <a:ext cx="8153400" cy="1846659"/>
          </a:xfrm>
        </p:spPr>
        <p:txBody>
          <a:bodyPr wrap="square">
            <a:spAutoFit/>
          </a:bodyPr>
          <a:lstStyle/>
          <a:p>
            <a:r>
              <a:rPr lang="en-US" sz="1800" dirty="0"/>
              <a:t>Purpose: Provide for a flexible, responsive  </a:t>
            </a:r>
            <a:r>
              <a:rPr lang="en-US" sz="1800" dirty="0" smtClean="0"/>
              <a:t>layout  </a:t>
            </a:r>
            <a:r>
              <a:rPr lang="en-US" sz="1800" dirty="0" smtClean="0">
                <a:hlinkClick r:id="rId3" tooltip="https://www.w3.org/TR/css-flexbox-1/"/>
              </a:rPr>
              <a:t>https</a:t>
            </a:r>
            <a:r>
              <a:rPr lang="en-US" sz="1800" dirty="0">
                <a:hlinkClick r:id="rId3" tooltip="https://www.w3.org/TR/css-flexbox-1/"/>
              </a:rPr>
              <a:t>://www.w3.org/TR/css-flexbox-1/</a:t>
            </a:r>
            <a:endParaRPr lang="en-US" sz="1800" dirty="0"/>
          </a:p>
          <a:p>
            <a:r>
              <a:rPr lang="en-US" sz="1800" dirty="0"/>
              <a:t>Best used for one dimension – a row or a column</a:t>
            </a:r>
          </a:p>
          <a:p>
            <a:r>
              <a:rPr lang="en-US" sz="1800" dirty="0"/>
              <a:t>The display property</a:t>
            </a:r>
          </a:p>
          <a:p>
            <a:pPr lvl="1"/>
            <a:r>
              <a:rPr lang="en-US" sz="1800" dirty="0"/>
              <a:t>Configures a </a:t>
            </a:r>
            <a:r>
              <a:rPr lang="en-US" sz="1800" dirty="0" err="1"/>
              <a:t>flexbox</a:t>
            </a:r>
            <a:r>
              <a:rPr lang="en-US" sz="1800" dirty="0"/>
              <a:t> </a:t>
            </a:r>
            <a:r>
              <a:rPr lang="en-US" sz="1800" dirty="0" smtClean="0"/>
              <a:t>container</a:t>
            </a:r>
          </a:p>
        </p:txBody>
      </p:sp>
      <p:sp>
        <p:nvSpPr>
          <p:cNvPr id="5" name="Content Placeholder 4"/>
          <p:cNvSpPr>
            <a:spLocks noGrp="1"/>
          </p:cNvSpPr>
          <p:nvPr>
            <p:ph idx="13"/>
          </p:nvPr>
        </p:nvSpPr>
        <p:spPr>
          <a:xfrm>
            <a:off x="457200" y="2781300"/>
            <a:ext cx="8153400" cy="3100849"/>
          </a:xfrm>
        </p:spPr>
        <p:txBody>
          <a:bodyPr wrap="square">
            <a:spAutoFit/>
          </a:bodyPr>
          <a:lstStyle/>
          <a:p>
            <a:pPr marL="742950" indent="0">
              <a:buNone/>
            </a:pPr>
            <a:r>
              <a:rPr lang="en-US" sz="1800" dirty="0"/>
              <a:t>display: flex; </a:t>
            </a:r>
          </a:p>
          <a:p>
            <a:r>
              <a:rPr lang="en-US" sz="1800" dirty="0"/>
              <a:t>Flex Item -- a child element of the flex container</a:t>
            </a:r>
          </a:p>
          <a:p>
            <a:r>
              <a:rPr lang="en-US" sz="1800" dirty="0"/>
              <a:t>The flex-wrap property</a:t>
            </a:r>
          </a:p>
          <a:p>
            <a:pPr lvl="1"/>
            <a:r>
              <a:rPr lang="en-US" sz="1800" dirty="0"/>
              <a:t>Determines whether flex items are displayed on multiple lines</a:t>
            </a:r>
          </a:p>
          <a:p>
            <a:pPr lvl="1"/>
            <a:r>
              <a:rPr lang="en-US" sz="1800" dirty="0"/>
              <a:t>Values are </a:t>
            </a:r>
            <a:r>
              <a:rPr lang="en-US" sz="1800" dirty="0" err="1"/>
              <a:t>nowrap</a:t>
            </a:r>
            <a:r>
              <a:rPr lang="en-US" sz="1800" dirty="0"/>
              <a:t> (default), wrap, wrap-reverse</a:t>
            </a:r>
          </a:p>
          <a:p>
            <a:r>
              <a:rPr lang="en-US" sz="1800" dirty="0"/>
              <a:t>The flex-direction property</a:t>
            </a:r>
          </a:p>
          <a:p>
            <a:pPr lvl="1"/>
            <a:r>
              <a:rPr lang="en-US" sz="1800" dirty="0"/>
              <a:t>Configures the flow direction</a:t>
            </a:r>
          </a:p>
          <a:p>
            <a:pPr lvl="1"/>
            <a:r>
              <a:rPr lang="en-US" sz="1800" dirty="0"/>
              <a:t>Values are row,(default), column, row-reverse, and column-reverse</a:t>
            </a:r>
          </a:p>
        </p:txBody>
      </p:sp>
    </p:spTree>
    <p:extLst>
      <p:ext uri="{BB962C8B-B14F-4D97-AF65-F5344CB8AC3E}">
        <p14:creationId xmlns:p14="http://schemas.microsoft.com/office/powerpoint/2010/main" val="14756722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sz="3600" dirty="0">
                <a:solidFill>
                  <a:schemeClr val="bg2"/>
                </a:solidFill>
                <a:latin typeface="+mj-lt"/>
              </a:rPr>
              <a:t>Diagram of a Flex Container</a:t>
            </a:r>
          </a:p>
        </p:txBody>
      </p:sp>
      <p:pic>
        <p:nvPicPr>
          <p:cNvPr id="1026" name="Picture 2" descr="The desktop browser wireframe has elements from top to bottom as follows. Header, left column, n a v, right column, main, and footer. All elements are contained inside a wrapper. Both the tablet display and the smartphone display have elements from top to bottom as follows, header n a v, main, and footer. All elements are contained inside a wrapper. When the two wireframes are compared, the smartphone display uses a larger n a v element and a smaller main elem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5387" y="734943"/>
            <a:ext cx="4193226" cy="2665482"/>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The desktop browser wireframe has elements from top to bottom as follows, header, left column, n a v, right column, main, and footer. All elements are contained inside a wrapper. Both the tablet display and the smartphone display have elements from top to bottom as follows, header, n a v, main, and footer. All elements are contained inside a wrapper. When the two wireframes are compared, the smartphone display uses a larger n a v element and a smaller main elemen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2224" y="3497274"/>
            <a:ext cx="4229368" cy="2817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79530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sz="3600" dirty="0">
                <a:latin typeface="+mj-lt"/>
              </a:rPr>
              <a:t>The </a:t>
            </a:r>
            <a:r>
              <a:rPr lang="en-US" sz="3600" dirty="0" smtClean="0">
                <a:latin typeface="+mj-lt"/>
              </a:rPr>
              <a:t>justify-content </a:t>
            </a:r>
            <a:r>
              <a:rPr lang="en-US" sz="3600" dirty="0">
                <a:latin typeface="+mj-lt"/>
              </a:rPr>
              <a:t>Property</a:t>
            </a:r>
          </a:p>
        </p:txBody>
      </p:sp>
      <p:sp>
        <p:nvSpPr>
          <p:cNvPr id="3" name="Content Placeholder 2"/>
          <p:cNvSpPr>
            <a:spLocks noGrp="1"/>
          </p:cNvSpPr>
          <p:nvPr>
            <p:ph idx="1"/>
          </p:nvPr>
        </p:nvSpPr>
        <p:spPr>
          <a:xfrm>
            <a:off x="457200" y="838200"/>
            <a:ext cx="3276600" cy="1015663"/>
          </a:xfrm>
        </p:spPr>
        <p:txBody>
          <a:bodyPr wrap="square">
            <a:spAutoFit/>
          </a:bodyPr>
          <a:lstStyle/>
          <a:p>
            <a:pPr marL="0" indent="0">
              <a:buNone/>
            </a:pPr>
            <a:r>
              <a:rPr lang="en-US" sz="2200" dirty="0"/>
              <a:t>Configures how the extra space along the main axis should be displayed</a:t>
            </a:r>
          </a:p>
        </p:txBody>
      </p:sp>
      <p:pic>
        <p:nvPicPr>
          <p:cNvPr id="2050" name="Picture 2" descr="A Flexible justify content page with examples with images aligned in the p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50019" y="850382"/>
            <a:ext cx="4430104" cy="54495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0073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sz="3600" dirty="0">
                <a:latin typeface="+mj-lt"/>
              </a:rPr>
              <a:t>More </a:t>
            </a:r>
            <a:r>
              <a:rPr lang="en-US" sz="3600" dirty="0" err="1">
                <a:latin typeface="+mj-lt"/>
              </a:rPr>
              <a:t>flexbox</a:t>
            </a:r>
            <a:r>
              <a:rPr lang="en-US" sz="3600" dirty="0">
                <a:latin typeface="+mj-lt"/>
              </a:rPr>
              <a:t> Properties</a:t>
            </a:r>
          </a:p>
        </p:txBody>
      </p:sp>
      <p:sp>
        <p:nvSpPr>
          <p:cNvPr id="3" name="Content Placeholder 2"/>
          <p:cNvSpPr>
            <a:spLocks noGrp="1"/>
          </p:cNvSpPr>
          <p:nvPr>
            <p:ph idx="1"/>
          </p:nvPr>
        </p:nvSpPr>
        <p:spPr>
          <a:xfrm>
            <a:off x="457200" y="838200"/>
            <a:ext cx="8153400" cy="4385816"/>
          </a:xfrm>
        </p:spPr>
        <p:txBody>
          <a:bodyPr wrap="square">
            <a:spAutoFit/>
          </a:bodyPr>
          <a:lstStyle/>
          <a:p>
            <a:pPr marL="255588" indent="-255588"/>
            <a:r>
              <a:rPr lang="en-US" sz="2400" dirty="0"/>
              <a:t>The align-items Property</a:t>
            </a:r>
          </a:p>
          <a:p>
            <a:pPr marL="742506" lvl="1" indent="-255588"/>
            <a:r>
              <a:rPr lang="en-US" sz="2400" dirty="0"/>
              <a:t>Configures how the browser displays extra space along the </a:t>
            </a:r>
            <a:r>
              <a:rPr lang="en-US" sz="2400" dirty="0" smtClean="0"/>
              <a:t>cross-axis</a:t>
            </a:r>
            <a:endParaRPr lang="en-US" sz="2400" dirty="0"/>
          </a:p>
          <a:p>
            <a:pPr marL="255588" indent="-255588"/>
            <a:r>
              <a:rPr lang="en-US" sz="2400" dirty="0"/>
              <a:t>The flex-flow Property</a:t>
            </a:r>
          </a:p>
          <a:p>
            <a:pPr marL="742506" lvl="1" indent="-255588"/>
            <a:r>
              <a:rPr lang="en-US" sz="2400" dirty="0"/>
              <a:t>Shorthand to configure flex-direction and flex-wrap </a:t>
            </a:r>
            <a:r>
              <a:rPr lang="en-US" sz="2400" dirty="0" smtClean="0"/>
              <a:t>properties</a:t>
            </a:r>
            <a:endParaRPr lang="en-US" sz="2400" dirty="0"/>
          </a:p>
          <a:p>
            <a:pPr marL="255588" indent="-255588"/>
            <a:r>
              <a:rPr lang="en-US" sz="2400" b="1" dirty="0"/>
              <a:t>The order Property</a:t>
            </a:r>
          </a:p>
          <a:p>
            <a:pPr marL="742506" lvl="1" indent="-255588"/>
            <a:r>
              <a:rPr lang="en-US" sz="2400" dirty="0"/>
              <a:t>Causes the browser to display flex items in different order than they are coded</a:t>
            </a:r>
          </a:p>
          <a:p>
            <a:pPr marL="742506" lvl="1" indent="-255588"/>
            <a:r>
              <a:rPr lang="en-US" sz="2400" dirty="0"/>
              <a:t>Warning – this could be an accessibility issue </a:t>
            </a:r>
          </a:p>
        </p:txBody>
      </p:sp>
    </p:spTree>
    <p:extLst>
      <p:ext uri="{BB962C8B-B14F-4D97-AF65-F5344CB8AC3E}">
        <p14:creationId xmlns:p14="http://schemas.microsoft.com/office/powerpoint/2010/main" val="12319542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sz="3600" dirty="0">
                <a:latin typeface="+mj-lt"/>
              </a:rPr>
              <a:t>Configure Flex Items</a:t>
            </a:r>
          </a:p>
        </p:txBody>
      </p:sp>
      <p:sp>
        <p:nvSpPr>
          <p:cNvPr id="3" name="Content Placeholder 2"/>
          <p:cNvSpPr>
            <a:spLocks noGrp="1"/>
          </p:cNvSpPr>
          <p:nvPr>
            <p:ph idx="1"/>
          </p:nvPr>
        </p:nvSpPr>
        <p:spPr>
          <a:xfrm>
            <a:off x="457199" y="857250"/>
            <a:ext cx="8134351" cy="2654573"/>
          </a:xfrm>
        </p:spPr>
        <p:txBody>
          <a:bodyPr wrap="square">
            <a:spAutoFit/>
          </a:bodyPr>
          <a:lstStyle/>
          <a:p>
            <a:pPr marL="255588" indent="-255588"/>
            <a:r>
              <a:rPr lang="en-US" sz="2000" dirty="0"/>
              <a:t>By default flex items are flexible in size and allocated the same amount of space in the flex container</a:t>
            </a:r>
          </a:p>
          <a:p>
            <a:pPr marL="255588" indent="-255588"/>
            <a:r>
              <a:rPr lang="en-US" sz="2000" dirty="0"/>
              <a:t>The flex property</a:t>
            </a:r>
          </a:p>
          <a:p>
            <a:pPr marL="742506" lvl="1" indent="-255588"/>
            <a:r>
              <a:rPr lang="en-US" sz="2000" dirty="0"/>
              <a:t>Customizes the size of each flex item</a:t>
            </a:r>
          </a:p>
          <a:p>
            <a:pPr marL="742506" lvl="1" indent="-255588"/>
            <a:r>
              <a:rPr lang="en-US" sz="2000" dirty="0"/>
              <a:t>Indicated the flex grow factor</a:t>
            </a:r>
          </a:p>
          <a:p>
            <a:pPr marL="742506" lvl="1" indent="-255588"/>
            <a:r>
              <a:rPr lang="en-US" sz="2000" dirty="0"/>
              <a:t>Indicates the flex shrink factor</a:t>
            </a:r>
          </a:p>
          <a:p>
            <a:pPr marL="742506" lvl="1" indent="-255588"/>
            <a:r>
              <a:rPr lang="en-US" sz="2000" dirty="0"/>
              <a:t>Can be used to indicate a proportional flexible item</a:t>
            </a:r>
          </a:p>
        </p:txBody>
      </p:sp>
      <p:sp>
        <p:nvSpPr>
          <p:cNvPr id="4" name="Content Placeholder 3"/>
          <p:cNvSpPr>
            <a:spLocks noGrp="1"/>
          </p:cNvSpPr>
          <p:nvPr>
            <p:ph idx="13"/>
          </p:nvPr>
        </p:nvSpPr>
        <p:spPr>
          <a:xfrm>
            <a:off x="4724400" y="4333408"/>
            <a:ext cx="3886200" cy="1077218"/>
          </a:xfrm>
        </p:spPr>
        <p:txBody>
          <a:bodyPr wrap="square">
            <a:spAutoFit/>
          </a:bodyPr>
          <a:lstStyle/>
          <a:p>
            <a:pPr marL="0" indent="0">
              <a:spcBef>
                <a:spcPts val="600"/>
              </a:spcBef>
              <a:buNone/>
            </a:pPr>
            <a:r>
              <a:rPr lang="en-US" sz="2000" dirty="0" err="1"/>
              <a:t>nav</a:t>
            </a:r>
            <a:r>
              <a:rPr lang="en-US" sz="2000" dirty="0"/>
              <a:t>   { flex: 1; }</a:t>
            </a:r>
          </a:p>
          <a:p>
            <a:pPr marL="0" indent="0">
              <a:spcBef>
                <a:spcPts val="600"/>
              </a:spcBef>
              <a:buNone/>
            </a:pPr>
            <a:r>
              <a:rPr lang="en-US" sz="2000" dirty="0"/>
              <a:t>main { flex: 7; }</a:t>
            </a:r>
          </a:p>
          <a:p>
            <a:pPr marL="0" indent="0">
              <a:spcBef>
                <a:spcPts val="600"/>
              </a:spcBef>
              <a:buNone/>
            </a:pPr>
            <a:r>
              <a:rPr lang="en-US" sz="2000" dirty="0"/>
              <a:t>aside { flex: 2; }</a:t>
            </a:r>
          </a:p>
        </p:txBody>
      </p:sp>
      <p:pic>
        <p:nvPicPr>
          <p:cNvPr id="3074" name="Picture 2" descr="The desktop browser wireframe has elements from top to bottom as follows. Header, left column, n a v, right column, main, and footer. All elements are contained inside a wrapper. Both the tablet display and the smartphone display have elements from top to bottom as follows. Header, n a v, main, and footer. All elements are contained inside a wrapper. When the two wireframes are compared, the smartphone display uses a larger n a v element and a smaller main elemen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 y="3707026"/>
            <a:ext cx="4146361" cy="2489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03112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153400" cy="553998"/>
          </a:xfrm>
        </p:spPr>
        <p:txBody>
          <a:bodyPr wrap="square">
            <a:spAutoFit/>
          </a:bodyPr>
          <a:lstStyle/>
          <a:p>
            <a:r>
              <a:rPr lang="en-US" sz="3600" spc="-500" dirty="0" smtClean="0">
                <a:solidFill>
                  <a:schemeClr val="bg2"/>
                </a:solidFill>
                <a:latin typeface="+mj-lt"/>
              </a:rPr>
              <a:t>C S </a:t>
            </a:r>
            <a:r>
              <a:rPr lang="en-US" sz="3600" dirty="0" err="1" smtClean="0">
                <a:solidFill>
                  <a:schemeClr val="bg2"/>
                </a:solidFill>
                <a:latin typeface="+mj-lt"/>
              </a:rPr>
              <a:t>S</a:t>
            </a:r>
            <a:r>
              <a:rPr lang="en-US" sz="3600" dirty="0" smtClean="0">
                <a:solidFill>
                  <a:schemeClr val="bg2"/>
                </a:solidFill>
                <a:latin typeface="+mj-lt"/>
              </a:rPr>
              <a:t> </a:t>
            </a:r>
            <a:r>
              <a:rPr lang="en-US" sz="3600" dirty="0">
                <a:solidFill>
                  <a:schemeClr val="bg2"/>
                </a:solidFill>
                <a:latin typeface="+mj-lt"/>
              </a:rPr>
              <a:t>Grid Layout</a:t>
            </a:r>
          </a:p>
        </p:txBody>
      </p:sp>
      <p:sp>
        <p:nvSpPr>
          <p:cNvPr id="3" name="Content Placeholder 2"/>
          <p:cNvSpPr>
            <a:spLocks noGrp="1"/>
          </p:cNvSpPr>
          <p:nvPr>
            <p:ph idx="1"/>
          </p:nvPr>
        </p:nvSpPr>
        <p:spPr>
          <a:xfrm>
            <a:off x="457200" y="860596"/>
            <a:ext cx="8153400" cy="276999"/>
          </a:xfrm>
        </p:spPr>
        <p:txBody>
          <a:bodyPr wrap="square">
            <a:spAutoFit/>
          </a:bodyPr>
          <a:lstStyle/>
          <a:p>
            <a:r>
              <a:rPr lang="en-US" sz="1800" dirty="0"/>
              <a:t>Purpose: Configure a two-dimensional grid-based </a:t>
            </a:r>
            <a:r>
              <a:rPr lang="en-US" sz="1800" dirty="0" smtClean="0"/>
              <a:t>layout</a:t>
            </a:r>
            <a:endParaRPr lang="en-US" sz="1800" dirty="0"/>
          </a:p>
        </p:txBody>
      </p:sp>
      <p:sp>
        <p:nvSpPr>
          <p:cNvPr id="4" name="Content Placeholder 3"/>
          <p:cNvSpPr>
            <a:spLocks noGrp="1"/>
          </p:cNvSpPr>
          <p:nvPr>
            <p:ph idx="13"/>
          </p:nvPr>
        </p:nvSpPr>
        <p:spPr>
          <a:xfrm>
            <a:off x="457200" y="1219200"/>
            <a:ext cx="8153400" cy="1377300"/>
          </a:xfrm>
        </p:spPr>
        <p:txBody>
          <a:bodyPr wrap="square">
            <a:spAutoFit/>
          </a:bodyPr>
          <a:lstStyle/>
          <a:p>
            <a:pPr marL="285750" indent="0">
              <a:buNone/>
            </a:pPr>
            <a:r>
              <a:rPr lang="en-US" sz="1800" dirty="0"/>
              <a:t>The grid can be fixed in dimension or flexible and </a:t>
            </a:r>
            <a:r>
              <a:rPr lang="en-US" sz="1800" dirty="0" smtClean="0"/>
              <a:t>responsive. </a:t>
            </a:r>
            <a:r>
              <a:rPr lang="en-US" sz="1800" dirty="0" smtClean="0">
                <a:hlinkClick r:id="rId3" tooltip="https://www.w3.org/TR/css-grid-1/"/>
              </a:rPr>
              <a:t>https</a:t>
            </a:r>
            <a:r>
              <a:rPr lang="en-US" sz="1800" dirty="0">
                <a:hlinkClick r:id="rId3" tooltip="https://www.w3.org/TR/css-grid-1/"/>
              </a:rPr>
              <a:t>://www.w3.org/TR/css-grid-1</a:t>
            </a:r>
            <a:r>
              <a:rPr lang="en-US" sz="1800" dirty="0" smtClean="0">
                <a:hlinkClick r:id="rId3" tooltip="https://www.w3.org/TR/css-grid-1/"/>
              </a:rPr>
              <a:t>/</a:t>
            </a:r>
            <a:endParaRPr lang="en-US" sz="1800" dirty="0" smtClean="0"/>
          </a:p>
          <a:p>
            <a:r>
              <a:rPr lang="en-US" sz="1800" dirty="0"/>
              <a:t>The display property</a:t>
            </a:r>
          </a:p>
          <a:p>
            <a:pPr lvl="1"/>
            <a:r>
              <a:rPr lang="en-US" sz="1800" dirty="0"/>
              <a:t>Configures a grid container</a:t>
            </a:r>
          </a:p>
        </p:txBody>
      </p:sp>
      <p:sp>
        <p:nvSpPr>
          <p:cNvPr id="5" name="Content Placeholder 4"/>
          <p:cNvSpPr>
            <a:spLocks noGrp="1"/>
          </p:cNvSpPr>
          <p:nvPr>
            <p:ph idx="14"/>
          </p:nvPr>
        </p:nvSpPr>
        <p:spPr>
          <a:xfrm>
            <a:off x="457201" y="2687285"/>
            <a:ext cx="3581399" cy="3616375"/>
          </a:xfrm>
        </p:spPr>
        <p:txBody>
          <a:bodyPr wrap="square">
            <a:spAutoFit/>
          </a:bodyPr>
          <a:lstStyle/>
          <a:p>
            <a:pPr marL="800100" indent="0">
              <a:buNone/>
            </a:pPr>
            <a:r>
              <a:rPr lang="en-US" sz="1800" dirty="0" smtClean="0"/>
              <a:t>display</a:t>
            </a:r>
            <a:r>
              <a:rPr lang="en-US" sz="1800" dirty="0"/>
              <a:t>: grid; </a:t>
            </a:r>
          </a:p>
          <a:p>
            <a:pPr>
              <a:spcBef>
                <a:spcPts val="600"/>
              </a:spcBef>
            </a:pPr>
            <a:r>
              <a:rPr lang="en-US" sz="1800" dirty="0"/>
              <a:t>Grid Item -- a child element of the grid container</a:t>
            </a:r>
          </a:p>
          <a:p>
            <a:r>
              <a:rPr lang="en-US" sz="1800" dirty="0"/>
              <a:t>Grid Terms</a:t>
            </a:r>
          </a:p>
          <a:p>
            <a:pPr lvl="1"/>
            <a:r>
              <a:rPr lang="en-US" sz="1800" dirty="0"/>
              <a:t>Grid line</a:t>
            </a:r>
          </a:p>
          <a:p>
            <a:pPr lvl="1"/>
            <a:r>
              <a:rPr lang="en-US" sz="1800" dirty="0"/>
              <a:t>Grid row</a:t>
            </a:r>
          </a:p>
          <a:p>
            <a:pPr lvl="1"/>
            <a:r>
              <a:rPr lang="en-US" sz="1800" dirty="0"/>
              <a:t>Grid column</a:t>
            </a:r>
          </a:p>
          <a:p>
            <a:pPr lvl="1"/>
            <a:r>
              <a:rPr lang="en-US" sz="1800" dirty="0"/>
              <a:t>Grid track</a:t>
            </a:r>
          </a:p>
          <a:p>
            <a:pPr lvl="1"/>
            <a:r>
              <a:rPr lang="en-US" sz="1800" dirty="0"/>
              <a:t>Grid gap</a:t>
            </a:r>
          </a:p>
          <a:p>
            <a:r>
              <a:rPr lang="en-US" sz="1800" dirty="0"/>
              <a:t>The order property</a:t>
            </a:r>
          </a:p>
        </p:txBody>
      </p:sp>
      <p:pic>
        <p:nvPicPr>
          <p:cNvPr id="4098" name="Picture 2" descr="The time sheet table has 2 columns and 7 rows. The header and footer have light gray backgrounds with centered and bolded content. Dashed, horizontal lines mark the bottoms of rows 2 through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0525" y="3305667"/>
            <a:ext cx="4391916" cy="2541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5031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497"/>
            <a:ext cx="8153400" cy="1097280"/>
          </a:xfrm>
        </p:spPr>
        <p:txBody>
          <a:bodyPr wrap="square">
            <a:spAutoFit/>
          </a:bodyPr>
          <a:lstStyle/>
          <a:p>
            <a:r>
              <a:rPr lang="en-US" sz="3600" dirty="0">
                <a:solidFill>
                  <a:schemeClr val="bg2"/>
                </a:solidFill>
                <a:latin typeface="+mj-lt"/>
              </a:rPr>
              <a:t>Configure Grid Columns and Grid Rows</a:t>
            </a:r>
          </a:p>
        </p:txBody>
      </p:sp>
      <p:sp>
        <p:nvSpPr>
          <p:cNvPr id="3" name="Content Placeholder 2"/>
          <p:cNvSpPr>
            <a:spLocks noGrp="1"/>
          </p:cNvSpPr>
          <p:nvPr>
            <p:ph idx="1"/>
          </p:nvPr>
        </p:nvSpPr>
        <p:spPr>
          <a:xfrm>
            <a:off x="457200" y="1295400"/>
            <a:ext cx="3962400" cy="2231380"/>
          </a:xfrm>
        </p:spPr>
        <p:txBody>
          <a:bodyPr wrap="square">
            <a:spAutoFit/>
          </a:bodyPr>
          <a:lstStyle/>
          <a:p>
            <a:r>
              <a:rPr lang="en-US" sz="2400" dirty="0"/>
              <a:t>The grid-template-columns </a:t>
            </a:r>
            <a:r>
              <a:rPr lang="en-US" sz="2400" dirty="0" smtClean="0"/>
              <a:t>property</a:t>
            </a:r>
            <a:endParaRPr lang="en-US" sz="2400" dirty="0"/>
          </a:p>
          <a:p>
            <a:r>
              <a:rPr lang="en-US" sz="2400" dirty="0"/>
              <a:t>The grid-template-rows </a:t>
            </a:r>
            <a:r>
              <a:rPr lang="en-US" sz="2400" dirty="0" smtClean="0"/>
              <a:t>property</a:t>
            </a:r>
            <a:endParaRPr lang="en-US" sz="2400" dirty="0"/>
          </a:p>
          <a:p>
            <a:r>
              <a:rPr lang="en-US" sz="2400" dirty="0"/>
              <a:t>Example:</a:t>
            </a:r>
          </a:p>
        </p:txBody>
      </p:sp>
      <p:sp>
        <p:nvSpPr>
          <p:cNvPr id="4" name="Content Placeholder 3"/>
          <p:cNvSpPr>
            <a:spLocks noGrp="1"/>
          </p:cNvSpPr>
          <p:nvPr>
            <p:ph idx="13"/>
          </p:nvPr>
        </p:nvSpPr>
        <p:spPr>
          <a:xfrm>
            <a:off x="457200" y="4483745"/>
            <a:ext cx="8153400" cy="1261884"/>
          </a:xfrm>
        </p:spPr>
        <p:txBody>
          <a:bodyPr wrap="square">
            <a:spAutoFit/>
          </a:bodyPr>
          <a:lstStyle/>
          <a:p>
            <a:pPr marL="0" indent="0">
              <a:spcBef>
                <a:spcPts val="600"/>
              </a:spcBef>
              <a:buNone/>
            </a:pPr>
            <a:r>
              <a:rPr lang="en-US" sz="2400" dirty="0"/>
              <a:t>#gallery { display: grid;</a:t>
            </a:r>
          </a:p>
          <a:p>
            <a:pPr marL="0" indent="0">
              <a:spcBef>
                <a:spcPts val="600"/>
              </a:spcBef>
              <a:buNone/>
            </a:pPr>
            <a:r>
              <a:rPr lang="en-US" sz="2400" dirty="0"/>
              <a:t>     grid-template-columns: 220px </a:t>
            </a:r>
            <a:r>
              <a:rPr lang="en-US" sz="2400" dirty="0" err="1"/>
              <a:t>220px</a:t>
            </a:r>
            <a:r>
              <a:rPr lang="en-US" sz="2400" dirty="0"/>
              <a:t> </a:t>
            </a:r>
            <a:r>
              <a:rPr lang="en-US" sz="2400" dirty="0" err="1"/>
              <a:t>220px</a:t>
            </a:r>
            <a:r>
              <a:rPr lang="en-US" sz="2400" dirty="0"/>
              <a:t>;</a:t>
            </a:r>
          </a:p>
          <a:p>
            <a:pPr marL="0" indent="0">
              <a:spcBef>
                <a:spcPts val="600"/>
              </a:spcBef>
              <a:buNone/>
            </a:pPr>
            <a:r>
              <a:rPr lang="en-US" sz="2400" dirty="0"/>
              <a:t>     grid-template-rows: 170px </a:t>
            </a:r>
            <a:r>
              <a:rPr lang="en-US" sz="2400" dirty="0" err="1"/>
              <a:t>170px</a:t>
            </a:r>
            <a:r>
              <a:rPr lang="en-US" sz="2400" dirty="0"/>
              <a:t>; }</a:t>
            </a:r>
          </a:p>
        </p:txBody>
      </p:sp>
      <p:pic>
        <p:nvPicPr>
          <p:cNvPr id="5122" name="Picture 2" descr="A web page with floating imag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4359" y="1316955"/>
            <a:ext cx="4051971" cy="3089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77673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24726</TotalTime>
  <Words>1530</Words>
  <Application>Microsoft Office PowerPoint</Application>
  <PresentationFormat>On-screen Show (4:3)</PresentationFormat>
  <Paragraphs>212</Paragraphs>
  <Slides>23</Slides>
  <Notes>22</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508 Lecture</vt:lpstr>
      <vt:lpstr>Basics of Web Design</vt:lpstr>
      <vt:lpstr>Learning Outcomes</vt:lpstr>
      <vt:lpstr>C S S Flexible Box Layout aka flexbox</vt:lpstr>
      <vt:lpstr>Diagram of a Flex Container</vt:lpstr>
      <vt:lpstr>The justify-content Property</vt:lpstr>
      <vt:lpstr>More flexbox Properties</vt:lpstr>
      <vt:lpstr>Configure Flex Items</vt:lpstr>
      <vt:lpstr>C S S Grid Layout</vt:lpstr>
      <vt:lpstr>Configure Grid Columns and Grid Rows</vt:lpstr>
      <vt:lpstr>Grid Columns &amp; Grid Rows</vt:lpstr>
      <vt:lpstr>Configure Grid Items</vt:lpstr>
      <vt:lpstr>Progressive Enhancement with Grid</vt:lpstr>
      <vt:lpstr>Viewport Meta Tag</vt:lpstr>
      <vt:lpstr>Telephone &amp; Text Message Hyperlinks</vt:lpstr>
      <vt:lpstr>Responsive Web Design</vt:lpstr>
      <vt:lpstr>C S S 3Media Queries</vt:lpstr>
      <vt:lpstr>Flexible Images</vt:lpstr>
      <vt:lpstr>Responsive Images H T M L 5.1 Picture Element</vt:lpstr>
      <vt:lpstr>Responsive Images H T M L 5.1 sizes &amp; srcset Attributes</vt:lpstr>
      <vt:lpstr>Testing Mobile Display Options</vt:lpstr>
      <vt:lpstr>C S S Debugging Tips</vt:lpstr>
      <vt:lpstr>Summary</vt:lpstr>
      <vt:lpstr>Copyright</vt:lpstr>
    </vt:vector>
  </TitlesOfParts>
  <Company>Pearson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Basics of Web Design: HTML5 &amp; CSS, Fifth Edition</dc:title>
  <dc:subject>HTML</dc:subject>
  <dc:creator>Terry Ann Felke-Morris</dc:creator>
  <cp:keywords>Basics of Web Design</cp:keywords>
  <cp:lastModifiedBy>Kumaraguru Govindasamy</cp:lastModifiedBy>
  <cp:revision>5913</cp:revision>
  <dcterms:created xsi:type="dcterms:W3CDTF">2014-07-14T20:04:21Z</dcterms:created>
  <dcterms:modified xsi:type="dcterms:W3CDTF">2019-04-12T13:48:32Z</dcterms:modified>
</cp:coreProperties>
</file>